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302" r:id="rId5"/>
    <p:sldId id="266" r:id="rId6"/>
    <p:sldId id="281" r:id="rId7"/>
    <p:sldId id="282" r:id="rId8"/>
    <p:sldId id="285" r:id="rId9"/>
    <p:sldId id="286" r:id="rId10"/>
    <p:sldId id="287" r:id="rId11"/>
    <p:sldId id="288" r:id="rId12"/>
    <p:sldId id="307" r:id="rId13"/>
    <p:sldId id="291" r:id="rId14"/>
    <p:sldId id="290" r:id="rId15"/>
    <p:sldId id="306" r:id="rId16"/>
    <p:sldId id="293" r:id="rId17"/>
    <p:sldId id="305" r:id="rId18"/>
    <p:sldId id="308" r:id="rId19"/>
    <p:sldId id="296" r:id="rId20"/>
    <p:sldId id="295" r:id="rId21"/>
    <p:sldId id="304" r:id="rId22"/>
    <p:sldId id="294" r:id="rId23"/>
    <p:sldId id="298" r:id="rId24"/>
    <p:sldId id="303" r:id="rId25"/>
    <p:sldId id="300" r:id="rId26"/>
    <p:sldId id="299" r:id="rId27"/>
    <p:sldId id="26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browsky, Mike (DES)" initials="DM(" lastIdx="1" clrIdx="0">
    <p:extLst>
      <p:ext uri="{19B8F6BF-5375-455C-9EA6-DF929625EA0E}">
        <p15:presenceInfo xmlns:p15="http://schemas.microsoft.com/office/powerpoint/2012/main" userId="S::mike.dombrowsky@des.wa.gov::996fa801-e172-43db-a4a2-274f0d73a6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5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2" autoAdjust="0"/>
    <p:restoredTop sz="68927" autoAdjust="0"/>
  </p:normalViewPr>
  <p:slideViewPr>
    <p:cSldViewPr snapToGrid="0">
      <p:cViewPr varScale="1">
        <p:scale>
          <a:sx n="78" d="100"/>
          <a:sy n="78" d="100"/>
        </p:scale>
        <p:origin x="1584"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2540" y="6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5BC6EC-D389-42A1-A9DD-1422F3DCA056}" type="datetimeFigureOut">
              <a:rPr lang="en-US" smtClean="0"/>
              <a:t>9/29/2023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A5330-2D34-42EB-9FC3-2EC56082484E}" type="slidenum">
              <a:rPr lang="en-US" smtClean="0"/>
              <a:t>‹#›</a:t>
            </a:fld>
            <a:endParaRPr lang="en-US" dirty="0"/>
          </a:p>
        </p:txBody>
      </p:sp>
    </p:spTree>
    <p:extLst>
      <p:ext uri="{BB962C8B-B14F-4D97-AF65-F5344CB8AC3E}">
        <p14:creationId xmlns:p14="http://schemas.microsoft.com/office/powerpoint/2010/main" val="421621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BF6D57-F0F8-489D-A697-0783E6D93652}" type="slidenum">
              <a:rPr lang="en-US" smtClean="0"/>
              <a:pPr>
                <a:defRPr/>
              </a:pPr>
              <a:t>1</a:t>
            </a:fld>
            <a:endParaRPr lang="en-US" dirty="0"/>
          </a:p>
        </p:txBody>
      </p:sp>
    </p:spTree>
    <p:extLst>
      <p:ext uri="{BB962C8B-B14F-4D97-AF65-F5344CB8AC3E}">
        <p14:creationId xmlns:p14="http://schemas.microsoft.com/office/powerpoint/2010/main" val="3412506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10</a:t>
            </a:fld>
            <a:endParaRPr lang="en-US" dirty="0"/>
          </a:p>
        </p:txBody>
      </p:sp>
    </p:spTree>
    <p:extLst>
      <p:ext uri="{BB962C8B-B14F-4D97-AF65-F5344CB8AC3E}">
        <p14:creationId xmlns:p14="http://schemas.microsoft.com/office/powerpoint/2010/main" val="3306756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a:p>
        </p:txBody>
      </p:sp>
      <p:sp>
        <p:nvSpPr>
          <p:cNvPr id="4" name="Slide Number Placeholder 3"/>
          <p:cNvSpPr>
            <a:spLocks noGrp="1"/>
          </p:cNvSpPr>
          <p:nvPr>
            <p:ph type="sldNum" sz="quarter" idx="5"/>
          </p:nvPr>
        </p:nvSpPr>
        <p:spPr/>
        <p:txBody>
          <a:bodyPr/>
          <a:lstStyle/>
          <a:p>
            <a:fld id="{B44A5330-2D34-42EB-9FC3-2EC56082484E}" type="slidenum">
              <a:rPr lang="en-US" smtClean="0"/>
              <a:t>11</a:t>
            </a:fld>
            <a:endParaRPr lang="en-US" dirty="0"/>
          </a:p>
        </p:txBody>
      </p:sp>
    </p:spTree>
    <p:extLst>
      <p:ext uri="{BB962C8B-B14F-4D97-AF65-F5344CB8AC3E}">
        <p14:creationId xmlns:p14="http://schemas.microsoft.com/office/powerpoint/2010/main" val="616015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a:p>
        </p:txBody>
      </p:sp>
      <p:sp>
        <p:nvSpPr>
          <p:cNvPr id="4" name="Slide Number Placeholder 3"/>
          <p:cNvSpPr>
            <a:spLocks noGrp="1"/>
          </p:cNvSpPr>
          <p:nvPr>
            <p:ph type="sldNum" sz="quarter" idx="5"/>
          </p:nvPr>
        </p:nvSpPr>
        <p:spPr/>
        <p:txBody>
          <a:bodyPr/>
          <a:lstStyle/>
          <a:p>
            <a:fld id="{B44A5330-2D34-42EB-9FC3-2EC56082484E}" type="slidenum">
              <a:rPr lang="en-US" smtClean="0"/>
              <a:t>12</a:t>
            </a:fld>
            <a:endParaRPr lang="en-US" dirty="0"/>
          </a:p>
        </p:txBody>
      </p:sp>
    </p:spTree>
    <p:extLst>
      <p:ext uri="{BB962C8B-B14F-4D97-AF65-F5344CB8AC3E}">
        <p14:creationId xmlns:p14="http://schemas.microsoft.com/office/powerpoint/2010/main" val="2316646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13</a:t>
            </a:fld>
            <a:endParaRPr lang="en-US" dirty="0"/>
          </a:p>
        </p:txBody>
      </p:sp>
    </p:spTree>
    <p:extLst>
      <p:ext uri="{BB962C8B-B14F-4D97-AF65-F5344CB8AC3E}">
        <p14:creationId xmlns:p14="http://schemas.microsoft.com/office/powerpoint/2010/main" val="4048437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14</a:t>
            </a:fld>
            <a:endParaRPr lang="en-US" dirty="0"/>
          </a:p>
        </p:txBody>
      </p:sp>
    </p:spTree>
    <p:extLst>
      <p:ext uri="{BB962C8B-B14F-4D97-AF65-F5344CB8AC3E}">
        <p14:creationId xmlns:p14="http://schemas.microsoft.com/office/powerpoint/2010/main" val="2329259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15</a:t>
            </a:fld>
            <a:endParaRPr lang="en-US" dirty="0"/>
          </a:p>
        </p:txBody>
      </p:sp>
    </p:spTree>
    <p:extLst>
      <p:ext uri="{BB962C8B-B14F-4D97-AF65-F5344CB8AC3E}">
        <p14:creationId xmlns:p14="http://schemas.microsoft.com/office/powerpoint/2010/main" val="3351112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16</a:t>
            </a:fld>
            <a:endParaRPr lang="en-US" dirty="0"/>
          </a:p>
        </p:txBody>
      </p:sp>
    </p:spTree>
    <p:extLst>
      <p:ext uri="{BB962C8B-B14F-4D97-AF65-F5344CB8AC3E}">
        <p14:creationId xmlns:p14="http://schemas.microsoft.com/office/powerpoint/2010/main" val="1131851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17</a:t>
            </a:fld>
            <a:endParaRPr lang="en-US" dirty="0"/>
          </a:p>
        </p:txBody>
      </p:sp>
    </p:spTree>
    <p:extLst>
      <p:ext uri="{BB962C8B-B14F-4D97-AF65-F5344CB8AC3E}">
        <p14:creationId xmlns:p14="http://schemas.microsoft.com/office/powerpoint/2010/main" val="1187134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18</a:t>
            </a:fld>
            <a:endParaRPr lang="en-US" dirty="0"/>
          </a:p>
        </p:txBody>
      </p:sp>
    </p:spTree>
    <p:extLst>
      <p:ext uri="{BB962C8B-B14F-4D97-AF65-F5344CB8AC3E}">
        <p14:creationId xmlns:p14="http://schemas.microsoft.com/office/powerpoint/2010/main" val="1373749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19</a:t>
            </a:fld>
            <a:endParaRPr lang="en-US" dirty="0"/>
          </a:p>
        </p:txBody>
      </p:sp>
    </p:spTree>
    <p:extLst>
      <p:ext uri="{BB962C8B-B14F-4D97-AF65-F5344CB8AC3E}">
        <p14:creationId xmlns:p14="http://schemas.microsoft.com/office/powerpoint/2010/main" val="144277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ct val="20000"/>
              </a:spcBef>
              <a:spcAft>
                <a:spcPts val="0"/>
              </a:spcAft>
              <a:buClr>
                <a:srgbClr val="629DD1"/>
              </a:buClr>
              <a:buSzPct val="85000"/>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2</a:t>
            </a:fld>
            <a:endParaRPr lang="en-US" dirty="0"/>
          </a:p>
        </p:txBody>
      </p:sp>
    </p:spTree>
    <p:extLst>
      <p:ext uri="{BB962C8B-B14F-4D97-AF65-F5344CB8AC3E}">
        <p14:creationId xmlns:p14="http://schemas.microsoft.com/office/powerpoint/2010/main" val="810748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20</a:t>
            </a:fld>
            <a:endParaRPr lang="en-US" dirty="0"/>
          </a:p>
        </p:txBody>
      </p:sp>
    </p:spTree>
    <p:extLst>
      <p:ext uri="{BB962C8B-B14F-4D97-AF65-F5344CB8AC3E}">
        <p14:creationId xmlns:p14="http://schemas.microsoft.com/office/powerpoint/2010/main" val="1841846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21</a:t>
            </a:fld>
            <a:endParaRPr lang="en-US" dirty="0"/>
          </a:p>
        </p:txBody>
      </p:sp>
    </p:spTree>
    <p:extLst>
      <p:ext uri="{BB962C8B-B14F-4D97-AF65-F5344CB8AC3E}">
        <p14:creationId xmlns:p14="http://schemas.microsoft.com/office/powerpoint/2010/main" val="2294504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22</a:t>
            </a:fld>
            <a:endParaRPr lang="en-US" dirty="0"/>
          </a:p>
        </p:txBody>
      </p:sp>
    </p:spTree>
    <p:extLst>
      <p:ext uri="{BB962C8B-B14F-4D97-AF65-F5344CB8AC3E}">
        <p14:creationId xmlns:p14="http://schemas.microsoft.com/office/powerpoint/2010/main" val="2558982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23</a:t>
            </a:fld>
            <a:endParaRPr lang="en-US" dirty="0"/>
          </a:p>
        </p:txBody>
      </p:sp>
    </p:spTree>
    <p:extLst>
      <p:ext uri="{BB962C8B-B14F-4D97-AF65-F5344CB8AC3E}">
        <p14:creationId xmlns:p14="http://schemas.microsoft.com/office/powerpoint/2010/main" val="2003928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4A5330-2D34-42EB-9FC3-2EC56082484E}" type="slidenum">
              <a:rPr lang="en-US" smtClean="0"/>
              <a:t>24</a:t>
            </a:fld>
            <a:endParaRPr lang="en-US" dirty="0"/>
          </a:p>
        </p:txBody>
      </p:sp>
    </p:spTree>
    <p:extLst>
      <p:ext uri="{BB962C8B-B14F-4D97-AF65-F5344CB8AC3E}">
        <p14:creationId xmlns:p14="http://schemas.microsoft.com/office/powerpoint/2010/main" val="371518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3</a:t>
            </a:fld>
            <a:endParaRPr lang="en-US" dirty="0"/>
          </a:p>
        </p:txBody>
      </p:sp>
    </p:spTree>
    <p:extLst>
      <p:ext uri="{BB962C8B-B14F-4D97-AF65-F5344CB8AC3E}">
        <p14:creationId xmlns:p14="http://schemas.microsoft.com/office/powerpoint/2010/main" val="3815203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4</a:t>
            </a:fld>
            <a:endParaRPr lang="en-US" dirty="0"/>
          </a:p>
        </p:txBody>
      </p:sp>
    </p:spTree>
    <p:extLst>
      <p:ext uri="{BB962C8B-B14F-4D97-AF65-F5344CB8AC3E}">
        <p14:creationId xmlns:p14="http://schemas.microsoft.com/office/powerpoint/2010/main" val="258199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5</a:t>
            </a:fld>
            <a:endParaRPr lang="en-US" dirty="0"/>
          </a:p>
        </p:txBody>
      </p:sp>
    </p:spTree>
    <p:extLst>
      <p:ext uri="{BB962C8B-B14F-4D97-AF65-F5344CB8AC3E}">
        <p14:creationId xmlns:p14="http://schemas.microsoft.com/office/powerpoint/2010/main" val="3226713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6</a:t>
            </a:fld>
            <a:endParaRPr lang="en-US" dirty="0"/>
          </a:p>
        </p:txBody>
      </p:sp>
    </p:spTree>
    <p:extLst>
      <p:ext uri="{BB962C8B-B14F-4D97-AF65-F5344CB8AC3E}">
        <p14:creationId xmlns:p14="http://schemas.microsoft.com/office/powerpoint/2010/main" val="3790833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7</a:t>
            </a:fld>
            <a:endParaRPr lang="en-US" dirty="0"/>
          </a:p>
        </p:txBody>
      </p:sp>
    </p:spTree>
    <p:extLst>
      <p:ext uri="{BB962C8B-B14F-4D97-AF65-F5344CB8AC3E}">
        <p14:creationId xmlns:p14="http://schemas.microsoft.com/office/powerpoint/2010/main" val="2541014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8</a:t>
            </a:fld>
            <a:endParaRPr lang="en-US" dirty="0"/>
          </a:p>
        </p:txBody>
      </p:sp>
    </p:spTree>
    <p:extLst>
      <p:ext uri="{BB962C8B-B14F-4D97-AF65-F5344CB8AC3E}">
        <p14:creationId xmlns:p14="http://schemas.microsoft.com/office/powerpoint/2010/main" val="2206395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A5330-2D34-42EB-9FC3-2EC56082484E}" type="slidenum">
              <a:rPr lang="en-US" smtClean="0"/>
              <a:t>9</a:t>
            </a:fld>
            <a:endParaRPr lang="en-US" dirty="0"/>
          </a:p>
        </p:txBody>
      </p:sp>
    </p:spTree>
    <p:extLst>
      <p:ext uri="{BB962C8B-B14F-4D97-AF65-F5344CB8AC3E}">
        <p14:creationId xmlns:p14="http://schemas.microsoft.com/office/powerpoint/2010/main" val="2209744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lue decorative background box" title="Blue decorative background box"/>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14"/>
            <a:ext cx="12191998" cy="5515901"/>
          </a:xfrm>
          <a:prstGeom prst="rect">
            <a:avLst/>
          </a:prstGeom>
          <a:effectLst>
            <a:outerShdw blurRad="190500" dist="88900" dir="5400000" algn="t" rotWithShape="0">
              <a:srgbClr val="5F5F5F">
                <a:alpha val="40000"/>
              </a:srgbClr>
            </a:outerShdw>
          </a:effectLst>
        </p:spPr>
      </p:pic>
      <p:pic>
        <p:nvPicPr>
          <p:cNvPr id="8" name="Picture 7" descr="Washington State Department of Enterprise Services logo" title="Washington State Department of Enterprise Servic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7501" y="5907790"/>
            <a:ext cx="3044952" cy="509002"/>
          </a:xfrm>
          <a:prstGeom prst="rect">
            <a:avLst/>
          </a:prstGeom>
        </p:spPr>
      </p:pic>
      <p:sp>
        <p:nvSpPr>
          <p:cNvPr id="14" name="Title 1"/>
          <p:cNvSpPr>
            <a:spLocks noGrp="1"/>
          </p:cNvSpPr>
          <p:nvPr>
            <p:ph type="title" hasCustomPrompt="1"/>
          </p:nvPr>
        </p:nvSpPr>
        <p:spPr>
          <a:xfrm>
            <a:off x="1104899" y="916585"/>
            <a:ext cx="9925051" cy="2049354"/>
          </a:xfrm>
        </p:spPr>
        <p:txBody>
          <a:bodyPr>
            <a:normAutofit/>
          </a:bodyPr>
          <a:lstStyle>
            <a:lvl1pPr algn="ctr">
              <a:lnSpc>
                <a:spcPct val="100000"/>
              </a:lnSpc>
              <a:defRPr sz="5400" b="1" cap="all" baseline="0">
                <a:solidFill>
                  <a:schemeClr val="bg1"/>
                </a:solidFill>
                <a:latin typeface="Segoe UI" panose="020B0502040204020203" pitchFamily="34" charset="0"/>
                <a:cs typeface="Segoe UI" panose="020B0502040204020203" pitchFamily="34" charset="0"/>
              </a:defRPr>
            </a:lvl1pPr>
          </a:lstStyle>
          <a:p>
            <a:r>
              <a:rPr lang="en-US" dirty="0"/>
              <a:t>PRESENTATION</a:t>
            </a:r>
            <a:br>
              <a:rPr lang="en-US" dirty="0"/>
            </a:br>
            <a:r>
              <a:rPr lang="en-US" dirty="0"/>
              <a:t>TITLE</a:t>
            </a:r>
          </a:p>
        </p:txBody>
      </p:sp>
      <p:sp>
        <p:nvSpPr>
          <p:cNvPr id="16" name="Text Placeholder 2"/>
          <p:cNvSpPr>
            <a:spLocks noGrp="1"/>
          </p:cNvSpPr>
          <p:nvPr>
            <p:ph type="body" sz="quarter" idx="10"/>
          </p:nvPr>
        </p:nvSpPr>
        <p:spPr>
          <a:xfrm>
            <a:off x="1104900" y="3067025"/>
            <a:ext cx="9925050" cy="761367"/>
          </a:xfrm>
        </p:spPr>
        <p:txBody>
          <a:bodyPr>
            <a:normAutofit/>
          </a:bodyPr>
          <a:lstStyle>
            <a:lvl1pPr marL="0" indent="0" algn="ctr">
              <a:buNone/>
              <a:defRPr sz="4400">
                <a:solidFill>
                  <a:schemeClr val="bg1"/>
                </a:solidFill>
              </a:defRPr>
            </a:lvl1pPr>
          </a:lstStyle>
          <a:p>
            <a:pPr lvl="0"/>
            <a:r>
              <a:rPr lang="en-US"/>
              <a:t>Edit Master text styles</a:t>
            </a:r>
          </a:p>
        </p:txBody>
      </p:sp>
      <p:sp>
        <p:nvSpPr>
          <p:cNvPr id="17" name="Text Placeholder 3"/>
          <p:cNvSpPr>
            <a:spLocks noGrp="1"/>
          </p:cNvSpPr>
          <p:nvPr>
            <p:ph type="body" sz="quarter" idx="11"/>
          </p:nvPr>
        </p:nvSpPr>
        <p:spPr>
          <a:xfrm>
            <a:off x="1104900" y="3874376"/>
            <a:ext cx="9925050" cy="1295502"/>
          </a:xfrm>
        </p:spPr>
        <p:txBody>
          <a:bodyPr>
            <a:normAutofit/>
          </a:bodyPr>
          <a:lstStyle>
            <a:lvl1pPr marL="0" indent="0" algn="ctr">
              <a:buNone/>
              <a:defRPr sz="3500">
                <a:solidFill>
                  <a:schemeClr val="bg1"/>
                </a:solidFill>
              </a:defRPr>
            </a:lvl1pPr>
          </a:lstStyle>
          <a:p>
            <a:pPr lvl="0"/>
            <a:r>
              <a:rPr lang="en-US"/>
              <a:t>Edit Master text styles</a:t>
            </a:r>
          </a:p>
        </p:txBody>
      </p:sp>
    </p:spTree>
    <p:extLst>
      <p:ext uri="{BB962C8B-B14F-4D97-AF65-F5344CB8AC3E}">
        <p14:creationId xmlns:p14="http://schemas.microsoft.com/office/powerpoint/2010/main" val="292042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 Placeholder 2"/>
          <p:cNvSpPr>
            <a:spLocks noGrp="1"/>
          </p:cNvSpPr>
          <p:nvPr>
            <p:ph type="body" sz="quarter" idx="10" hasCustomPrompt="1"/>
          </p:nvPr>
        </p:nvSpPr>
        <p:spPr>
          <a:xfrm>
            <a:off x="1167412" y="5666576"/>
            <a:ext cx="3056084" cy="762000"/>
          </a:xfrm>
        </p:spPr>
        <p:txBody>
          <a:bodyPr>
            <a:noAutofit/>
          </a:bodyPr>
          <a:lstStyle>
            <a:lvl1pPr marL="0" indent="0" algn="ctr">
              <a:buNone/>
              <a:defRPr sz="1800" baseline="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email here</a:t>
            </a:r>
          </a:p>
        </p:txBody>
      </p:sp>
      <p:sp>
        <p:nvSpPr>
          <p:cNvPr id="9" name="Text Placeholder 2"/>
          <p:cNvSpPr>
            <a:spLocks noGrp="1"/>
          </p:cNvSpPr>
          <p:nvPr>
            <p:ph type="body" sz="quarter" idx="11" hasCustomPrompt="1"/>
          </p:nvPr>
        </p:nvSpPr>
        <p:spPr>
          <a:xfrm>
            <a:off x="4632300" y="5666576"/>
            <a:ext cx="2891448"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phone number here</a:t>
            </a:r>
          </a:p>
        </p:txBody>
      </p:sp>
      <p:sp>
        <p:nvSpPr>
          <p:cNvPr id="10" name="Text Placeholder 2"/>
          <p:cNvSpPr>
            <a:spLocks noGrp="1"/>
          </p:cNvSpPr>
          <p:nvPr>
            <p:ph type="body" sz="quarter" idx="12" hasCustomPrompt="1"/>
          </p:nvPr>
        </p:nvSpPr>
        <p:spPr>
          <a:xfrm>
            <a:off x="7949895" y="5666576"/>
            <a:ext cx="3056084"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web address here</a:t>
            </a:r>
          </a:p>
        </p:txBody>
      </p:sp>
      <p:sp>
        <p:nvSpPr>
          <p:cNvPr id="7" name="Rectangle 6" descr="Decorative blue box as background" title="Decorative blue box as background"/>
          <p:cNvSpPr/>
          <p:nvPr userDrawn="1"/>
        </p:nvSpPr>
        <p:spPr>
          <a:xfrm>
            <a:off x="-9614" y="-1538"/>
            <a:ext cx="12201613"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descr="Email icon" title="Email icon"/>
          <p:cNvGrpSpPr/>
          <p:nvPr userDrawn="1"/>
        </p:nvGrpSpPr>
        <p:grpSpPr>
          <a:xfrm>
            <a:off x="2039828" y="4063813"/>
            <a:ext cx="1322321" cy="1278261"/>
            <a:chOff x="2039828" y="656220"/>
            <a:chExt cx="1322321" cy="1278261"/>
          </a:xfrm>
        </p:grpSpPr>
        <p:sp>
          <p:nvSpPr>
            <p:cNvPr id="13" name="Oval 12"/>
            <p:cNvSpPr/>
            <p:nvPr userDrawn="1"/>
          </p:nvSpPr>
          <p:spPr>
            <a:xfrm>
              <a:off x="2039828" y="656220"/>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4415" y="1084088"/>
              <a:ext cx="582080" cy="436696"/>
            </a:xfrm>
            <a:prstGeom prst="rect">
              <a:avLst/>
            </a:prstGeom>
          </p:spPr>
        </p:pic>
      </p:grpSp>
      <p:sp>
        <p:nvSpPr>
          <p:cNvPr id="16" name="Oval 15"/>
          <p:cNvSpPr/>
          <p:nvPr/>
        </p:nvSpPr>
        <p:spPr>
          <a:xfrm>
            <a:off x="8821804" y="4063813"/>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descr="Call icon" title="Call icon"/>
          <p:cNvGrpSpPr/>
          <p:nvPr userDrawn="1"/>
        </p:nvGrpSpPr>
        <p:grpSpPr>
          <a:xfrm>
            <a:off x="5426574" y="4063812"/>
            <a:ext cx="1322321" cy="1278261"/>
            <a:chOff x="5426574" y="656219"/>
            <a:chExt cx="1322321" cy="1278261"/>
          </a:xfrm>
        </p:grpSpPr>
        <p:sp>
          <p:nvSpPr>
            <p:cNvPr id="19" name="Oval 18"/>
            <p:cNvSpPr/>
            <p:nvPr userDrawn="1"/>
          </p:nvSpPr>
          <p:spPr>
            <a:xfrm>
              <a:off x="5426574" y="656219"/>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1065308" flipH="1" flipV="1">
              <a:off x="5802992" y="992641"/>
              <a:ext cx="566789" cy="565911"/>
            </a:xfrm>
            <a:prstGeom prst="rect">
              <a:avLst/>
            </a:prstGeom>
          </p:spPr>
        </p:pic>
      </p:grpSp>
      <p:sp>
        <p:nvSpPr>
          <p:cNvPr id="21" name="Title 11"/>
          <p:cNvSpPr>
            <a:spLocks noGrp="1"/>
          </p:cNvSpPr>
          <p:nvPr>
            <p:ph type="title" hasCustomPrompt="1"/>
          </p:nvPr>
        </p:nvSpPr>
        <p:spPr>
          <a:xfrm>
            <a:off x="1148453" y="1447620"/>
            <a:ext cx="9744075" cy="606225"/>
          </a:xfrm>
        </p:spPr>
        <p:txBody>
          <a:bodyPr>
            <a:noAutofit/>
          </a:bodyPr>
          <a:lstStyle>
            <a:lvl1pPr algn="ctr">
              <a:defRPr sz="5400" b="1" cap="all" baseline="0">
                <a:solidFill>
                  <a:schemeClr val="bg1"/>
                </a:solidFill>
                <a:latin typeface="Segoe UI" panose="020B0502040204020203" pitchFamily="34" charset="0"/>
                <a:cs typeface="Segoe UI" panose="020B0502040204020203" pitchFamily="34" charset="0"/>
              </a:defRPr>
            </a:lvl1pPr>
          </a:lstStyle>
          <a:p>
            <a:r>
              <a:rPr lang="en-US" dirty="0"/>
              <a:t>thank you</a:t>
            </a:r>
          </a:p>
        </p:txBody>
      </p:sp>
      <p:pic>
        <p:nvPicPr>
          <p:cNvPr id="22" name="Picture 21" descr="Web icon" title="Web ic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8486" y="4313738"/>
            <a:ext cx="738902" cy="738902"/>
          </a:xfrm>
          <a:prstGeom prst="rect">
            <a:avLst/>
          </a:prstGeom>
          <a:ln>
            <a:noFill/>
          </a:ln>
        </p:spPr>
      </p:pic>
    </p:spTree>
    <p:extLst>
      <p:ext uri="{BB962C8B-B14F-4D97-AF65-F5344CB8AC3E}">
        <p14:creationId xmlns:p14="http://schemas.microsoft.com/office/powerpoint/2010/main" val="418027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pic>
        <p:nvPicPr>
          <p:cNvPr id="2" name="Picture 3" descr="Chart, histogram&#10;&#10;Description automatically generated">
            <a:extLst>
              <a:ext uri="{FF2B5EF4-FFF2-40B4-BE49-F238E27FC236}">
                <a16:creationId xmlns:a16="http://schemas.microsoft.com/office/drawing/2014/main" id="{474C6438-B567-776E-CFE6-E92BE23C77C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8887" r="51984"/>
          <a:stretch>
            <a:fillRect/>
          </a:stretch>
        </p:blipFill>
        <p:spPr bwMode="auto">
          <a:xfrm>
            <a:off x="2054225" y="0"/>
            <a:ext cx="10137775" cy="619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Text&#10;&#10;Description automatically generated">
            <a:extLst>
              <a:ext uri="{FF2B5EF4-FFF2-40B4-BE49-F238E27FC236}">
                <a16:creationId xmlns:a16="http://schemas.microsoft.com/office/drawing/2014/main" id="{7B22E4EE-0609-5450-BB21-E8D08CB895B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7138" y="955675"/>
            <a:ext cx="3265487"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10"/>
          <p:cNvSpPr>
            <a:spLocks noGrp="1"/>
          </p:cNvSpPr>
          <p:nvPr>
            <p:ph type="body" sz="quarter" idx="13"/>
          </p:nvPr>
        </p:nvSpPr>
        <p:spPr>
          <a:xfrm>
            <a:off x="1101774" y="2147972"/>
            <a:ext cx="5356225" cy="1839198"/>
          </a:xfrm>
        </p:spPr>
        <p:txBody>
          <a:bodyPr>
            <a:normAutofit/>
          </a:bodyPr>
          <a:lstStyle>
            <a:lvl1pPr marL="0" indent="0">
              <a:buNone/>
              <a:defRPr sz="5400" b="1"/>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3" name="Text Placeholder 21"/>
          <p:cNvSpPr>
            <a:spLocks noGrp="1"/>
          </p:cNvSpPr>
          <p:nvPr>
            <p:ph type="body" sz="quarter" idx="14"/>
          </p:nvPr>
        </p:nvSpPr>
        <p:spPr>
          <a:xfrm>
            <a:off x="1101775" y="4167345"/>
            <a:ext cx="8664058" cy="761367"/>
          </a:xfrm>
        </p:spPr>
        <p:txBody>
          <a:bodyPr>
            <a:normAutofit/>
          </a:bodyPr>
          <a:lstStyle>
            <a:lvl1pPr marL="0" indent="0">
              <a:buNone/>
              <a:defRPr sz="36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6" name="Text Placeholder 24"/>
          <p:cNvSpPr>
            <a:spLocks noGrp="1"/>
          </p:cNvSpPr>
          <p:nvPr>
            <p:ph type="body" sz="quarter" idx="15"/>
          </p:nvPr>
        </p:nvSpPr>
        <p:spPr>
          <a:xfrm>
            <a:off x="1109220" y="4735890"/>
            <a:ext cx="8664058" cy="798513"/>
          </a:xfrm>
        </p:spPr>
        <p:txBody>
          <a:bodyPr>
            <a:normAutofit/>
          </a:bodyPr>
          <a:lstStyle>
            <a:lvl1pPr marL="0" indent="0">
              <a:buNone/>
              <a:defRPr sz="36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9" name="Text Placeholder 27"/>
          <p:cNvSpPr>
            <a:spLocks noGrp="1"/>
          </p:cNvSpPr>
          <p:nvPr>
            <p:ph type="body" sz="quarter" idx="16"/>
          </p:nvPr>
        </p:nvSpPr>
        <p:spPr>
          <a:xfrm>
            <a:off x="1109196" y="5579009"/>
            <a:ext cx="3661588" cy="869950"/>
          </a:xfrm>
        </p:spPr>
        <p:txBody>
          <a:bodyPr/>
          <a:lstStyle>
            <a:lvl1pPr marL="0" indent="0">
              <a:buNone/>
              <a:defRPr i="1"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429964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1"/>
          <p:cNvSpPr>
            <a:spLocks noGrp="1"/>
          </p:cNvSpPr>
          <p:nvPr>
            <p:ph type="title" hasCustomPrompt="1"/>
          </p:nvPr>
        </p:nvSpPr>
        <p:spPr>
          <a:xfrm>
            <a:off x="1228724" y="831086"/>
            <a:ext cx="9744075" cy="733533"/>
          </a:xfrm>
        </p:spPr>
        <p:txBody>
          <a:bodyPr>
            <a:normAutofit/>
          </a:bodyPr>
          <a:lstStyle>
            <a:lvl1pPr algn="ctr">
              <a:defRPr sz="4400" cap="all" baseline="0">
                <a:solidFill>
                  <a:schemeClr val="accent2"/>
                </a:solidFill>
                <a:latin typeface="Segoe UI" panose="020B0502040204020203" pitchFamily="34" charset="0"/>
                <a:cs typeface="Segoe UI" panose="020B0502040204020203" pitchFamily="34" charset="0"/>
              </a:defRPr>
            </a:lvl1pPr>
          </a:lstStyle>
          <a:p>
            <a:r>
              <a:rPr lang="en-US" dirty="0"/>
              <a:t>Basic TITLE and CONTENT page</a:t>
            </a:r>
          </a:p>
        </p:txBody>
      </p:sp>
      <p:sp>
        <p:nvSpPr>
          <p:cNvPr id="8" name="Text Placeholder 3"/>
          <p:cNvSpPr>
            <a:spLocks noGrp="1"/>
          </p:cNvSpPr>
          <p:nvPr>
            <p:ph type="body" sz="quarter" idx="10" hasCustomPrompt="1"/>
          </p:nvPr>
        </p:nvSpPr>
        <p:spPr>
          <a:xfrm>
            <a:off x="1264583" y="1971675"/>
            <a:ext cx="9744075" cy="4052888"/>
          </a:xfrm>
        </p:spPr>
        <p:txBody>
          <a:bodyPr/>
          <a:lstStyle>
            <a:lvl1pPr marL="0" indent="0">
              <a:lnSpc>
                <a:spcPct val="100000"/>
              </a:lnSpc>
              <a:spcBef>
                <a:spcPts val="1800"/>
              </a:spcBef>
              <a:buFont typeface="Arial" panose="020B0604020202020204" pitchFamily="34" charset="0"/>
              <a:buNone/>
              <a:defRPr sz="2400" b="0" baseline="0"/>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2pPr>
          </a:lstStyle>
          <a:p>
            <a:pPr lvl="0"/>
            <a:r>
              <a:rPr lang="en-US" dirty="0"/>
              <a:t>Text Segoe UI 24 </a:t>
            </a:r>
            <a:r>
              <a:rPr lang="en-US" dirty="0" err="1"/>
              <a:t>pt</a:t>
            </a:r>
            <a:r>
              <a:rPr lang="en-US" dirty="0"/>
              <a:t> (no less than 18 pts).</a:t>
            </a:r>
          </a:p>
          <a:p>
            <a:pPr lvl="0"/>
            <a:r>
              <a:rPr lang="en-US" dirty="0"/>
              <a:t>Stay at/under 4-5 bullets per slide.</a:t>
            </a:r>
          </a:p>
          <a:p>
            <a:pPr lvl="0"/>
            <a:endParaRPr lang="en-US" dirty="0"/>
          </a:p>
        </p:txBody>
      </p:sp>
    </p:spTree>
    <p:extLst>
      <p:ext uri="{BB962C8B-B14F-4D97-AF65-F5344CB8AC3E}">
        <p14:creationId xmlns:p14="http://schemas.microsoft.com/office/powerpoint/2010/main" val="379908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descr="Decorative blue box as background" title="Decorative blue box as background"/>
          <p:cNvSpPr/>
          <p:nvPr userDrawn="1"/>
        </p:nvSpPr>
        <p:spPr>
          <a:xfrm>
            <a:off x="0" y="3312377"/>
            <a:ext cx="12192000"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a:spLocks noGrp="1"/>
          </p:cNvSpPr>
          <p:nvPr>
            <p:ph type="title" hasCustomPrompt="1"/>
          </p:nvPr>
        </p:nvSpPr>
        <p:spPr>
          <a:xfrm>
            <a:off x="1223962" y="1347607"/>
            <a:ext cx="9744075" cy="606225"/>
          </a:xfrm>
        </p:spPr>
        <p:txBody>
          <a:bodyPr>
            <a:noAutofit/>
          </a:bodyPr>
          <a:lstStyle>
            <a:lvl1pPr algn="ctr">
              <a:lnSpc>
                <a:spcPct val="100000"/>
              </a:lnSpc>
              <a:defRPr sz="5400" b="1" cap="all" baseline="0">
                <a:solidFill>
                  <a:schemeClr val="accent2"/>
                </a:solidFill>
                <a:latin typeface="Segoe UI" panose="020B0502040204020203" pitchFamily="34" charset="0"/>
                <a:cs typeface="Segoe UI" panose="020B0502040204020203" pitchFamily="34" charset="0"/>
              </a:defRPr>
            </a:lvl1pPr>
          </a:lstStyle>
          <a:p>
            <a:r>
              <a:rPr lang="en-US" dirty="0"/>
              <a:t>Section Header</a:t>
            </a:r>
          </a:p>
        </p:txBody>
      </p:sp>
    </p:spTree>
    <p:extLst>
      <p:ext uri="{BB962C8B-B14F-4D97-AF65-F5344CB8AC3E}">
        <p14:creationId xmlns:p14="http://schemas.microsoft.com/office/powerpoint/2010/main" val="165789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0"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3 columns</a:t>
            </a:r>
          </a:p>
        </p:txBody>
      </p:sp>
      <p:sp>
        <p:nvSpPr>
          <p:cNvPr id="11" name="Content Placeholder 2"/>
          <p:cNvSpPr>
            <a:spLocks noGrp="1"/>
          </p:cNvSpPr>
          <p:nvPr>
            <p:ph sz="half" idx="2" hasCustomPrompt="1"/>
          </p:nvPr>
        </p:nvSpPr>
        <p:spPr>
          <a:xfrm>
            <a:off x="1043756" y="3183867"/>
            <a:ext cx="3180374" cy="2831167"/>
          </a:xfrm>
        </p:spPr>
        <p:txBody>
          <a:bodyPr>
            <a:normAutofit/>
          </a:bodyPr>
          <a:lstStyle>
            <a:lvl1pPr marL="0" indent="0">
              <a:buNone/>
              <a:defRPr sz="2000" baseline="0"/>
            </a:lvl1pPr>
          </a:lstStyle>
          <a:p>
            <a:r>
              <a:rPr lang="en-US" dirty="0"/>
              <a:t>Click on appropriate icon for desired content</a:t>
            </a:r>
          </a:p>
        </p:txBody>
      </p:sp>
      <p:sp>
        <p:nvSpPr>
          <p:cNvPr id="13" name="Content Placeholder 2"/>
          <p:cNvSpPr>
            <a:spLocks noGrp="1"/>
          </p:cNvSpPr>
          <p:nvPr>
            <p:ph sz="half" idx="17" hasCustomPrompt="1"/>
          </p:nvPr>
        </p:nvSpPr>
        <p:spPr>
          <a:xfrm>
            <a:off x="7944030"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on appropriate icon for desired content</a:t>
            </a:r>
          </a:p>
          <a:p>
            <a:endParaRPr lang="en-US" dirty="0"/>
          </a:p>
        </p:txBody>
      </p:sp>
      <p:sp>
        <p:nvSpPr>
          <p:cNvPr id="15" name="Content Placeholder 2"/>
          <p:cNvSpPr>
            <a:spLocks noGrp="1"/>
          </p:cNvSpPr>
          <p:nvPr>
            <p:ph sz="half" idx="19" hasCustomPrompt="1"/>
          </p:nvPr>
        </p:nvSpPr>
        <p:spPr>
          <a:xfrm>
            <a:off x="4493893"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on appropriate icon for desired content</a:t>
            </a:r>
          </a:p>
          <a:p>
            <a:endParaRPr lang="en-US" dirty="0"/>
          </a:p>
        </p:txBody>
      </p:sp>
      <p:sp>
        <p:nvSpPr>
          <p:cNvPr id="9" name="Content Placeholder 7"/>
          <p:cNvSpPr>
            <a:spLocks noGrp="1"/>
          </p:cNvSpPr>
          <p:nvPr>
            <p:ph sz="quarter" idx="14" hasCustomPrompt="1"/>
          </p:nvPr>
        </p:nvSpPr>
        <p:spPr>
          <a:xfrm>
            <a:off x="1043756" y="1927711"/>
            <a:ext cx="3180374" cy="1000125"/>
          </a:xfrm>
        </p:spPr>
        <p:txBody>
          <a:bodyPr/>
          <a:lstStyle>
            <a:lvl1pPr marL="0" indent="0">
              <a:buNone/>
              <a:defRPr b="1"/>
            </a:lvl1pPr>
          </a:lstStyle>
          <a:p>
            <a:r>
              <a:rPr lang="en-US" dirty="0"/>
              <a:t>Heading here</a:t>
            </a:r>
          </a:p>
        </p:txBody>
      </p:sp>
      <p:sp>
        <p:nvSpPr>
          <p:cNvPr id="12" name="Content Placeholder 7"/>
          <p:cNvSpPr>
            <a:spLocks noGrp="1"/>
          </p:cNvSpPr>
          <p:nvPr>
            <p:ph sz="quarter" idx="18" hasCustomPrompt="1"/>
          </p:nvPr>
        </p:nvSpPr>
        <p:spPr>
          <a:xfrm>
            <a:off x="7944030"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Heading here</a:t>
            </a:r>
          </a:p>
          <a:p>
            <a:endParaRPr lang="en-US" dirty="0"/>
          </a:p>
        </p:txBody>
      </p:sp>
      <p:sp>
        <p:nvSpPr>
          <p:cNvPr id="14" name="Content Placeholder 7"/>
          <p:cNvSpPr>
            <a:spLocks noGrp="1"/>
          </p:cNvSpPr>
          <p:nvPr>
            <p:ph sz="quarter" idx="20" hasCustomPrompt="1"/>
          </p:nvPr>
        </p:nvSpPr>
        <p:spPr>
          <a:xfrm>
            <a:off x="4493893"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Heading here</a:t>
            </a:r>
          </a:p>
          <a:p>
            <a:endParaRPr lang="en-US" dirty="0"/>
          </a:p>
        </p:txBody>
      </p:sp>
    </p:spTree>
    <p:extLst>
      <p:ext uri="{BB962C8B-B14F-4D97-AF65-F5344CB8AC3E}">
        <p14:creationId xmlns:p14="http://schemas.microsoft.com/office/powerpoint/2010/main" val="380691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Title only</a:t>
            </a:r>
          </a:p>
        </p:txBody>
      </p:sp>
    </p:spTree>
    <p:extLst>
      <p:ext uri="{BB962C8B-B14F-4D97-AF65-F5344CB8AC3E}">
        <p14:creationId xmlns:p14="http://schemas.microsoft.com/office/powerpoint/2010/main" val="67068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Timeline</a:t>
            </a:r>
          </a:p>
        </p:txBody>
      </p:sp>
      <p:cxnSp>
        <p:nvCxnSpPr>
          <p:cNvPr id="7" name="Straight Connector 6"/>
          <p:cNvCxnSpPr/>
          <p:nvPr userDrawn="1"/>
        </p:nvCxnSpPr>
        <p:spPr>
          <a:xfrm>
            <a:off x="1021976" y="3358399"/>
            <a:ext cx="10201836" cy="0"/>
          </a:xfrm>
          <a:prstGeom prst="line">
            <a:avLst/>
          </a:prstGeom>
          <a:ln w="34925" cap="rnd">
            <a:solidFill>
              <a:srgbClr val="1B355E"/>
            </a:solidFill>
            <a:prstDash val="dash"/>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Image 1">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96223" y="956020"/>
            <a:ext cx="4526472" cy="1080821"/>
          </a:xfrm>
        </p:spPr>
        <p:txBody>
          <a:bodyPr>
            <a:normAutofit/>
          </a:bodyPr>
          <a:lstStyle>
            <a:lvl1pPr>
              <a:defRPr sz="3400" baseline="0">
                <a:solidFill>
                  <a:srgbClr val="1995BA"/>
                </a:solidFill>
                <a:latin typeface="Segoe UI" panose="020B0502040204020203" pitchFamily="34" charset="0"/>
                <a:cs typeface="Segoe UI" panose="020B0502040204020203" pitchFamily="34" charset="0"/>
              </a:defRPr>
            </a:lvl1pPr>
          </a:lstStyle>
          <a:p>
            <a:r>
              <a:rPr lang="en-US" dirty="0"/>
              <a:t>Content with image</a:t>
            </a:r>
          </a:p>
        </p:txBody>
      </p:sp>
      <p:sp>
        <p:nvSpPr>
          <p:cNvPr id="9" name="Text Placeholder 3"/>
          <p:cNvSpPr>
            <a:spLocks noGrp="1"/>
          </p:cNvSpPr>
          <p:nvPr>
            <p:ph type="body" sz="quarter" idx="10" hasCustomPrompt="1"/>
          </p:nvPr>
        </p:nvSpPr>
        <p:spPr>
          <a:xfrm>
            <a:off x="915274" y="2544763"/>
            <a:ext cx="4526472" cy="2047547"/>
          </a:xfrm>
        </p:spPr>
        <p:txBody>
          <a:bodyPr>
            <a:normAutofit/>
          </a:bodyPr>
          <a:lstStyle>
            <a:lvl1pPr marL="0" indent="0">
              <a:spcBef>
                <a:spcPts val="1200"/>
              </a:spcBef>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a:p>
            <a:pPr lvl="0"/>
            <a:endParaRPr lang="en-US" dirty="0"/>
          </a:p>
        </p:txBody>
      </p:sp>
      <p:sp>
        <p:nvSpPr>
          <p:cNvPr id="10" name="Text Placeholder 5"/>
          <p:cNvSpPr>
            <a:spLocks noGrp="1"/>
          </p:cNvSpPr>
          <p:nvPr>
            <p:ph type="body" sz="quarter" idx="11" hasCustomPrompt="1"/>
          </p:nvPr>
        </p:nvSpPr>
        <p:spPr>
          <a:xfrm>
            <a:off x="915272" y="4744710"/>
            <a:ext cx="4526474" cy="1322715"/>
          </a:xfrm>
        </p:spPr>
        <p:txBody>
          <a:bodyPr>
            <a:noAutofit/>
          </a:bodyPr>
          <a:lstStyle>
            <a:lvl1pPr marL="0" indent="0">
              <a:spcBef>
                <a:spcPts val="1200"/>
              </a:spcBef>
              <a:buFont typeface="Arial" panose="020B0604020202020204" pitchFamily="34" charset="0"/>
              <a:buNone/>
              <a:defRPr sz="2000" b="1" i="1">
                <a:solidFill>
                  <a:srgbClr val="1995BA"/>
                </a:solidFill>
                <a:latin typeface="Segoe UI" panose="020B0502040204020203" pitchFamily="34" charset="0"/>
                <a:cs typeface="Segoe UI" panose="020B0502040204020203" pitchFamily="34" charset="0"/>
              </a:defRPr>
            </a:lvl1pPr>
            <a:lvl2pPr marL="4572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2pPr>
            <a:lvl3pPr marL="9144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3pPr>
            <a:lvl4pPr marL="13716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4pPr>
            <a:lvl5pPr marL="18288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5pPr>
          </a:lstStyle>
          <a:p>
            <a:pPr lvl="0"/>
            <a:r>
              <a:rPr lang="en-US" dirty="0"/>
              <a:t>Enter text here</a:t>
            </a:r>
          </a:p>
        </p:txBody>
      </p:sp>
      <p:sp>
        <p:nvSpPr>
          <p:cNvPr id="11" name="Picture Placeholder 7"/>
          <p:cNvSpPr>
            <a:spLocks noGrp="1"/>
          </p:cNvSpPr>
          <p:nvPr>
            <p:ph type="pic" sz="quarter" idx="12" hasCustomPrompt="1"/>
          </p:nvPr>
        </p:nvSpPr>
        <p:spPr>
          <a:xfrm>
            <a:off x="6099175" y="0"/>
            <a:ext cx="4816475" cy="6867525"/>
          </a:xfrm>
        </p:spPr>
        <p:txBody>
          <a:bodyPr>
            <a:normAutofit/>
          </a:bodyPr>
          <a:lstStyle>
            <a:lvl1pPr marL="0" indent="0">
              <a:buNone/>
              <a:defRPr sz="2000" baseline="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Tree>
    <p:extLst>
      <p:ext uri="{BB962C8B-B14F-4D97-AF65-F5344CB8AC3E}">
        <p14:creationId xmlns:p14="http://schemas.microsoft.com/office/powerpoint/2010/main" val="295124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Image 2">
    <p:spTree>
      <p:nvGrpSpPr>
        <p:cNvPr id="1" name=""/>
        <p:cNvGrpSpPr/>
        <p:nvPr/>
      </p:nvGrpSpPr>
      <p:grpSpPr>
        <a:xfrm>
          <a:off x="0" y="0"/>
          <a:ext cx="0" cy="0"/>
          <a:chOff x="0" y="0"/>
          <a:chExt cx="0" cy="0"/>
        </a:xfrm>
      </p:grpSpPr>
      <p:sp>
        <p:nvSpPr>
          <p:cNvPr id="8" name="Title 17"/>
          <p:cNvSpPr>
            <a:spLocks noGrp="1"/>
          </p:cNvSpPr>
          <p:nvPr>
            <p:ph type="title" hasCustomPrompt="1"/>
          </p:nvPr>
        </p:nvSpPr>
        <p:spPr>
          <a:xfrm>
            <a:off x="893612" y="1360341"/>
            <a:ext cx="3356915" cy="1015663"/>
          </a:xfrm>
        </p:spPr>
        <p:txBody>
          <a:bodyPr>
            <a:noAutofit/>
          </a:bodyPr>
          <a:lstStyle>
            <a:lvl1pPr>
              <a:defRPr sz="3400">
                <a:solidFill>
                  <a:srgbClr val="1995BA"/>
                </a:solidFill>
                <a:latin typeface="Segoe UI" panose="020B0502040204020203" pitchFamily="34" charset="0"/>
                <a:cs typeface="Segoe UI" panose="020B0502040204020203" pitchFamily="34" charset="0"/>
              </a:defRPr>
            </a:lvl1pPr>
          </a:lstStyle>
          <a:p>
            <a:r>
              <a:rPr lang="en-US" dirty="0"/>
              <a:t>Content with images</a:t>
            </a:r>
          </a:p>
        </p:txBody>
      </p:sp>
      <p:sp>
        <p:nvSpPr>
          <p:cNvPr id="9" name="Text Placeholder 20"/>
          <p:cNvSpPr>
            <a:spLocks noGrp="1"/>
          </p:cNvSpPr>
          <p:nvPr>
            <p:ph type="body" sz="quarter" idx="10" hasCustomPrompt="1"/>
          </p:nvPr>
        </p:nvSpPr>
        <p:spPr>
          <a:xfrm>
            <a:off x="1676401" y="2889580"/>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p:txBody>
      </p:sp>
      <p:sp>
        <p:nvSpPr>
          <p:cNvPr id="10" name="Text Placeholder 20"/>
          <p:cNvSpPr>
            <a:spLocks noGrp="1"/>
          </p:cNvSpPr>
          <p:nvPr>
            <p:ph type="body" sz="quarter" idx="11" hasCustomPrompt="1"/>
          </p:nvPr>
        </p:nvSpPr>
        <p:spPr>
          <a:xfrm>
            <a:off x="1663757" y="4512176"/>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p:txBody>
      </p:sp>
      <p:sp>
        <p:nvSpPr>
          <p:cNvPr id="11" name="Picture Placeholder 24"/>
          <p:cNvSpPr>
            <a:spLocks noGrp="1"/>
          </p:cNvSpPr>
          <p:nvPr>
            <p:ph type="pic" sz="quarter" idx="12" hasCustomPrompt="1"/>
          </p:nvPr>
        </p:nvSpPr>
        <p:spPr>
          <a:xfrm>
            <a:off x="4772025" y="1014413"/>
            <a:ext cx="3124200" cy="5045075"/>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
        <p:nvSpPr>
          <p:cNvPr id="12" name="Picture Placeholder 26"/>
          <p:cNvSpPr>
            <a:spLocks noGrp="1"/>
          </p:cNvSpPr>
          <p:nvPr>
            <p:ph type="pic" sz="quarter" idx="13" hasCustomPrompt="1"/>
          </p:nvPr>
        </p:nvSpPr>
        <p:spPr>
          <a:xfrm>
            <a:off x="8049621" y="1014413"/>
            <a:ext cx="3123203" cy="2462213"/>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
        <p:nvSpPr>
          <p:cNvPr id="13" name="Picture Placeholder 26"/>
          <p:cNvSpPr>
            <a:spLocks noGrp="1"/>
          </p:cNvSpPr>
          <p:nvPr>
            <p:ph type="pic" sz="quarter" idx="14" hasCustomPrompt="1"/>
          </p:nvPr>
        </p:nvSpPr>
        <p:spPr>
          <a:xfrm>
            <a:off x="8049621" y="3605861"/>
            <a:ext cx="3123203" cy="2453310"/>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pic>
        <p:nvPicPr>
          <p:cNvPr id="14" name="Picture 13"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2889580"/>
            <a:ext cx="494619" cy="495300"/>
          </a:xfrm>
          <a:prstGeom prst="rect">
            <a:avLst/>
          </a:prstGeom>
        </p:spPr>
      </p:pic>
      <p:pic>
        <p:nvPicPr>
          <p:cNvPr id="15" name="Picture 14"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4464393"/>
            <a:ext cx="494619" cy="495300"/>
          </a:xfrm>
          <a:prstGeom prst="rect">
            <a:avLst/>
          </a:prstGeom>
        </p:spPr>
      </p:pic>
    </p:spTree>
    <p:extLst>
      <p:ext uri="{BB962C8B-B14F-4D97-AF65-F5344CB8AC3E}">
        <p14:creationId xmlns:p14="http://schemas.microsoft.com/office/powerpoint/2010/main" val="392217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985963" y="1828800"/>
            <a:ext cx="8007350" cy="2814638"/>
          </a:xfrm>
        </p:spPr>
        <p:txBody>
          <a:bodyPr>
            <a:normAutofit/>
          </a:bodyPr>
          <a:lstStyle>
            <a:lvl1pPr marL="0" indent="0" algn="ctr">
              <a:buNone/>
              <a:defRPr sz="24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Blank slide for you to do your own thing</a:t>
            </a:r>
          </a:p>
        </p:txBody>
      </p:sp>
    </p:spTree>
    <p:extLst>
      <p:ext uri="{BB962C8B-B14F-4D97-AF65-F5344CB8AC3E}">
        <p14:creationId xmlns:p14="http://schemas.microsoft.com/office/powerpoint/2010/main" val="173400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013723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100000"/>
        </a:lnSpc>
        <a:spcBef>
          <a:spcPct val="0"/>
        </a:spcBef>
        <a:buNone/>
        <a:defRPr sz="4400" kern="1200" cap="all" baseline="0">
          <a:solidFill>
            <a:schemeClr val="accent2"/>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mailto:DESContractsTeamMaple@des.wa.gov" TargetMode="External"/><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pr-webs-vendor.des.wa.gov/"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8" Type="http://schemas.openxmlformats.org/officeDocument/2006/relationships/hyperlink" Target="https://dor.wa.gov/" TargetMode="External"/><Relationship Id="rId3" Type="http://schemas.openxmlformats.org/officeDocument/2006/relationships/hyperlink" Target="https://pr-webs-customer.des.wa.gov/" TargetMode="External"/><Relationship Id="rId7" Type="http://schemas.openxmlformats.org/officeDocument/2006/relationships/hyperlink" Target="https://www.dva.wa.gov/"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s://omwbe.wa.gov/" TargetMode="External"/><Relationship Id="rId5" Type="http://schemas.openxmlformats.org/officeDocument/2006/relationships/hyperlink" Target="https://washingtonptac.org/" TargetMode="External"/><Relationship Id="rId4" Type="http://schemas.openxmlformats.org/officeDocument/2006/relationships/hyperlink" Target="https://ofm.wa.gov/it-systems/statewide-vendorpayee-services" TargetMode="External"/><Relationship Id="rId9" Type="http://schemas.openxmlformats.org/officeDocument/2006/relationships/hyperlink" Target="https://www.sos.wa.gov/"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DESContractsTeamMaple@des.wa.gov" TargetMode="External"/><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1E8CBB-0F95-42C0-001C-B1D43C5CF31A}"/>
              </a:ext>
            </a:extLst>
          </p:cNvPr>
          <p:cNvSpPr>
            <a:spLocks noGrp="1"/>
          </p:cNvSpPr>
          <p:nvPr>
            <p:ph type="title" idx="4294967295"/>
          </p:nvPr>
        </p:nvSpPr>
        <p:spPr>
          <a:xfrm>
            <a:off x="1101725" y="1589088"/>
            <a:ext cx="7695766" cy="2533650"/>
          </a:xfrm>
        </p:spPr>
        <p:txBody>
          <a:bodyPr rot="0" spcFirstLastPara="0" vertOverflow="overflow" horzOverflow="overflow" wrap="square" numCol="1" spcCol="0" fromWordArt="0" anchor="t" anchorCtr="0" forceAA="0" compatLnSpc="1">
            <a:prstTxWarp prst="textNoShape">
              <a:avLst/>
            </a:prstTxWarp>
            <a:noAutofit/>
          </a:bodyPr>
          <a:lstStyle/>
          <a:p>
            <a:pPr fontAlgn="auto">
              <a:spcBef>
                <a:spcPts val="1000"/>
              </a:spcBef>
              <a:spcAft>
                <a:spcPts val="0"/>
              </a:spcAft>
              <a:buFont typeface="Arial" panose="020B0604020202020204" pitchFamily="34" charset="0"/>
              <a:buNone/>
              <a:defRPr/>
            </a:pPr>
            <a:r>
              <a:rPr lang="en-US" b="1" cap="none" dirty="0">
                <a:solidFill>
                  <a:schemeClr val="tx1"/>
                </a:solidFill>
                <a:ea typeface="+mn-ea"/>
              </a:rPr>
              <a:t>Pre-bid Conference </a:t>
            </a:r>
            <a:br>
              <a:rPr lang="en-US" b="1" cap="none" dirty="0">
                <a:solidFill>
                  <a:schemeClr val="tx1"/>
                </a:solidFill>
                <a:ea typeface="+mn-ea"/>
              </a:rPr>
            </a:br>
            <a:r>
              <a:rPr lang="en-US" b="1" cap="none" dirty="0">
                <a:solidFill>
                  <a:schemeClr val="tx1"/>
                </a:solidFill>
                <a:ea typeface="+mn-ea"/>
              </a:rPr>
              <a:t>15722 – Vehicle Maintenance and Repair Services</a:t>
            </a:r>
          </a:p>
        </p:txBody>
      </p:sp>
      <p:sp>
        <p:nvSpPr>
          <p:cNvPr id="18435" name="Text Placeholder 2">
            <a:extLst>
              <a:ext uri="{FF2B5EF4-FFF2-40B4-BE49-F238E27FC236}">
                <a16:creationId xmlns:a16="http://schemas.microsoft.com/office/drawing/2014/main" id="{21E6B69E-39D8-B7D8-E29D-A56039465506}"/>
              </a:ext>
            </a:extLst>
          </p:cNvPr>
          <p:cNvSpPr>
            <a:spLocks noGrp="1" noChangeArrowheads="1"/>
          </p:cNvSpPr>
          <p:nvPr>
            <p:ph type="body" sz="quarter" idx="14"/>
          </p:nvPr>
        </p:nvSpPr>
        <p:spPr>
          <a:xfrm>
            <a:off x="1101725" y="4167188"/>
            <a:ext cx="8664575" cy="762000"/>
          </a:xfrm>
        </p:spPr>
        <p:txBody>
          <a:bodyPr>
            <a:normAutofit/>
          </a:bodyPr>
          <a:lstStyle/>
          <a:p>
            <a:r>
              <a:rPr lang="en-US" altLang="en-US" dirty="0"/>
              <a:t>Alec La Brayere, Procurement Coordinator</a:t>
            </a:r>
          </a:p>
        </p:txBody>
      </p:sp>
      <p:sp>
        <p:nvSpPr>
          <p:cNvPr id="18436" name="Text Placeholder 3">
            <a:extLst>
              <a:ext uri="{FF2B5EF4-FFF2-40B4-BE49-F238E27FC236}">
                <a16:creationId xmlns:a16="http://schemas.microsoft.com/office/drawing/2014/main" id="{67AF8745-4B74-1D83-D224-EA2648E763E1}"/>
              </a:ext>
            </a:extLst>
          </p:cNvPr>
          <p:cNvSpPr>
            <a:spLocks noGrp="1" noChangeArrowheads="1"/>
          </p:cNvSpPr>
          <p:nvPr>
            <p:ph type="body" sz="quarter" idx="15"/>
          </p:nvPr>
        </p:nvSpPr>
        <p:spPr>
          <a:xfrm>
            <a:off x="1109663" y="4735513"/>
            <a:ext cx="8662987" cy="798512"/>
          </a:xfrm>
        </p:spPr>
        <p:txBody>
          <a:bodyPr/>
          <a:lstStyle/>
          <a:p>
            <a:r>
              <a:rPr lang="en-US" altLang="en-US" dirty="0"/>
              <a:t>Contracts &amp; Procurement Division</a:t>
            </a:r>
          </a:p>
        </p:txBody>
      </p:sp>
      <p:sp>
        <p:nvSpPr>
          <p:cNvPr id="5" name="Text Placeholder 4">
            <a:extLst>
              <a:ext uri="{FF2B5EF4-FFF2-40B4-BE49-F238E27FC236}">
                <a16:creationId xmlns:a16="http://schemas.microsoft.com/office/drawing/2014/main" id="{6401D9B0-1B32-D815-07EA-3D6AD878288E}"/>
              </a:ext>
            </a:extLst>
          </p:cNvPr>
          <p:cNvSpPr>
            <a:spLocks noGrp="1"/>
          </p:cNvSpPr>
          <p:nvPr>
            <p:ph type="body" sz="quarter" idx="16"/>
          </p:nvPr>
        </p:nvSpPr>
        <p:spPr>
          <a:xfrm>
            <a:off x="1109663" y="5578475"/>
            <a:ext cx="3660775" cy="869950"/>
          </a:xfrm>
        </p:spPr>
        <p:txBody>
          <a:bodyPr rtlCol="0">
            <a:normAutofit/>
          </a:bodyPr>
          <a:lstStyle/>
          <a:p>
            <a:pPr fontAlgn="auto">
              <a:spcAft>
                <a:spcPts val="0"/>
              </a:spcAft>
              <a:defRPr/>
            </a:pPr>
            <a:r>
              <a:rPr lang="en-US" dirty="0"/>
              <a:t>10/4/2023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able&#10;&#10;Description automatically generated">
            <a:extLst>
              <a:ext uri="{FF2B5EF4-FFF2-40B4-BE49-F238E27FC236}">
                <a16:creationId xmlns:a16="http://schemas.microsoft.com/office/drawing/2014/main" id="{34DC8BF2-5B5D-418F-CF7F-357C5D914E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9697" y="0"/>
            <a:ext cx="5548185" cy="6757688"/>
          </a:xfrm>
          <a:prstGeom prst="rect">
            <a:avLst/>
          </a:prstGeom>
        </p:spPr>
      </p:pic>
    </p:spTree>
    <p:extLst>
      <p:ext uri="{BB962C8B-B14F-4D97-AF65-F5344CB8AC3E}">
        <p14:creationId xmlns:p14="http://schemas.microsoft.com/office/powerpoint/2010/main" val="2175907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1001713" y="355600"/>
            <a:ext cx="9658350" cy="590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EXHIBITS A-1 and A-2</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1DDFB4D0-FEE7-4927-848B-24376738D053}"/>
              </a:ext>
            </a:extLst>
          </p:cNvPr>
          <p:cNvSpPr txBox="1"/>
          <p:nvPr/>
        </p:nvSpPr>
        <p:spPr>
          <a:xfrm>
            <a:off x="1656021" y="1909127"/>
            <a:ext cx="8349216" cy="3939540"/>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Bidder’s Certification and Bidder’s Profile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Exhibit A-1 Bidder’s Certification is for certifying the identity of the bidder, as well as understanding of and compliance with the contract terms. This document is also where you will indicate whether you are seeking preference points or to bid for a reserved award.</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en-US" sz="2400" dirty="0">
                <a:solidFill>
                  <a:srgbClr val="000000"/>
                </a:solidFill>
                <a:latin typeface="Segoe UI" panose="020B0502040204020203" pitchFamily="34" charset="0"/>
                <a:cs typeface="Segoe UI" panose="020B0502040204020203" pitchFamily="34" charset="0"/>
              </a:rPr>
              <a:t>Exhibit A-2 Bidder’s Profile is for providing further details about the bidder’s identity, including points of contact, required references and business locations.</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3406128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1001713" y="355600"/>
            <a:ext cx="9658350" cy="590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EXHIBITS B-1 and B-2</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1DDFB4D0-FEE7-4927-848B-24376738D053}"/>
              </a:ext>
            </a:extLst>
          </p:cNvPr>
          <p:cNvSpPr txBox="1"/>
          <p:nvPr/>
        </p:nvSpPr>
        <p:spPr>
          <a:xfrm>
            <a:off x="1656021" y="1909127"/>
            <a:ext cx="8349216" cy="2462213"/>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Performance Requirements</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Exhibit B-1 requirements are pass/fail – if you do not agree to these, the bid will be considered non-responsive.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en-US" sz="2400" dirty="0">
                <a:solidFill>
                  <a:srgbClr val="000000"/>
                </a:solidFill>
                <a:latin typeface="Segoe UI" panose="020B0502040204020203" pitchFamily="34" charset="0"/>
                <a:cs typeface="Segoe UI" panose="020B0502040204020203" pitchFamily="34" charset="0"/>
              </a:rPr>
              <a:t>Exhibit B-2 requirements are scored – scores will be compared to other bids in the same category and county.</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99781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431800"/>
            <a:ext cx="8007350" cy="4000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EXHIBIT C – PRICE</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694D600D-7959-412B-8507-1B4CF7216683}"/>
              </a:ext>
            </a:extLst>
          </p:cNvPr>
          <p:cNvSpPr txBox="1"/>
          <p:nvPr/>
        </p:nvSpPr>
        <p:spPr>
          <a:xfrm>
            <a:off x="2092326" y="1564861"/>
            <a:ext cx="8007349" cy="5001369"/>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Pricing Structure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All bid prices for services are labor rates in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hr</a:t>
            </a:r>
            <a:r>
              <a:rPr lang="en-US" sz="2400" dirty="0">
                <a:solidFill>
                  <a:srgbClr val="000000"/>
                </a:solidFill>
                <a:latin typeface="Segoe UI" panose="020B0502040204020203" pitchFamily="34" charset="0"/>
                <a:cs typeface="Segoe UI" panose="020B0502040204020203" pitchFamily="34" charset="0"/>
              </a:rPr>
              <a: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Parts cost</a:t>
            </a:r>
            <a:r>
              <a:rPr lang="en-US" sz="2400" dirty="0">
                <a:solidFill>
                  <a:srgbClr val="000000"/>
                </a:solidFill>
                <a:latin typeface="Segoe UI" panose="020B0502040204020203" pitchFamily="34" charset="0"/>
                <a:cs typeface="Segoe UI" panose="020B0502040204020203" pitchFamily="34" charset="0"/>
              </a:rPr>
              <a:t>s are bid as a % markup above what bidder pays for the parts.</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Must bid on all items in a category to be responsive</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en-US" sz="2400" dirty="0">
                <a:solidFill>
                  <a:srgbClr val="000000"/>
                </a:solidFill>
                <a:latin typeface="Segoe UI" panose="020B0502040204020203" pitchFamily="34" charset="0"/>
                <a:cs typeface="Segoe UI" panose="020B0502040204020203" pitchFamily="34" charset="0"/>
              </a:rPr>
              <a:t>Leave counties and/or categories you are not bidding for blank</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Prices are scored – 90% for services, 10% for parts markup. Scores will be compared to other bids in the same category and county.</a:t>
            </a:r>
          </a:p>
        </p:txBody>
      </p:sp>
    </p:spTree>
    <p:extLst>
      <p:ext uri="{BB962C8B-B14F-4D97-AF65-F5344CB8AC3E}">
        <p14:creationId xmlns:p14="http://schemas.microsoft.com/office/powerpoint/2010/main" val="4273990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431800"/>
            <a:ext cx="8007350" cy="4000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schemeClr val="accent2"/>
                </a:solidFill>
                <a:effectLst/>
                <a:uLnTx/>
                <a:uFillTx/>
                <a:latin typeface="Segoe UI" panose="020B0502040204020203" pitchFamily="34" charset="0"/>
                <a:ea typeface="+mn-ea"/>
                <a:cs typeface="Segoe UI" panose="020B0502040204020203" pitchFamily="34" charset="0"/>
              </a:rPr>
              <a:t>EXHIBIT C – PRICE</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pic>
        <p:nvPicPr>
          <p:cNvPr id="3" name="Picture 2">
            <a:extLst>
              <a:ext uri="{FF2B5EF4-FFF2-40B4-BE49-F238E27FC236}">
                <a16:creationId xmlns:a16="http://schemas.microsoft.com/office/drawing/2014/main" id="{A8ED0572-D791-1286-B11B-40D8B16413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37"/>
            <a:ext cx="12192000" cy="2093055"/>
          </a:xfrm>
          <a:prstGeom prst="rect">
            <a:avLst/>
          </a:prstGeom>
        </p:spPr>
      </p:pic>
    </p:spTree>
    <p:extLst>
      <p:ext uri="{BB962C8B-B14F-4D97-AF65-F5344CB8AC3E}">
        <p14:creationId xmlns:p14="http://schemas.microsoft.com/office/powerpoint/2010/main" val="246803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252963" y="493584"/>
            <a:ext cx="8007350" cy="4000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EXHIBIT D –Contract</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694D600D-7959-412B-8507-1B4CF7216683}"/>
              </a:ext>
            </a:extLst>
          </p:cNvPr>
          <p:cNvSpPr txBox="1"/>
          <p:nvPr/>
        </p:nvSpPr>
        <p:spPr>
          <a:xfrm>
            <a:off x="2092326" y="1564861"/>
            <a:ext cx="8007349" cy="2693045"/>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Contract Document</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This is the contract itself</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en-US" sz="2400" dirty="0">
                <a:solidFill>
                  <a:srgbClr val="000000"/>
                </a:solidFill>
                <a:latin typeface="Segoe UI" panose="020B0502040204020203" pitchFamily="34" charset="0"/>
                <a:cs typeface="Segoe UI" panose="020B0502040204020203" pitchFamily="34" charset="0"/>
              </a:rPr>
              <a:t>Some items will change based on responses in the bid</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You do not need to fill anything out or submit this document, but you do need to read it.</a:t>
            </a:r>
          </a:p>
        </p:txBody>
      </p:sp>
    </p:spTree>
    <p:extLst>
      <p:ext uri="{BB962C8B-B14F-4D97-AF65-F5344CB8AC3E}">
        <p14:creationId xmlns:p14="http://schemas.microsoft.com/office/powerpoint/2010/main" val="4077119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215900"/>
            <a:ext cx="8007350" cy="6223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STATE PROCUREMENT PRIORITIES</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B9213184-D571-4567-8B74-E5C5385BC86C}"/>
              </a:ext>
            </a:extLst>
          </p:cNvPr>
          <p:cNvSpPr txBox="1"/>
          <p:nvPr/>
        </p:nvSpPr>
        <p:spPr>
          <a:xfrm>
            <a:off x="797156" y="1655340"/>
            <a:ext cx="6096000" cy="4031873"/>
          </a:xfrm>
          <a:prstGeom prst="rect">
            <a:avLst/>
          </a:prstGeom>
          <a:noFill/>
        </p:spPr>
        <p:txBody>
          <a:bodyPr wrap="square">
            <a:spAutoFit/>
          </a:bodyPr>
          <a:lstStyle/>
          <a:p>
            <a:pPr marL="342900" indent="-342900">
              <a:spcBef>
                <a:spcPts val="1600"/>
              </a:spcBef>
              <a:buFont typeface="Arial" panose="020B0604020202020204" pitchFamily="34" charset="0"/>
              <a:buChar char="•"/>
            </a:pPr>
            <a:r>
              <a:rPr lang="en-US" sz="2400" dirty="0"/>
              <a:t>Small businesses and Veteran-owned businesses – reserved awards, all categories</a:t>
            </a:r>
          </a:p>
          <a:p>
            <a:pPr marL="342900" indent="-342900">
              <a:spcBef>
                <a:spcPts val="1600"/>
              </a:spcBef>
              <a:buFont typeface="Arial" panose="020B0604020202020204" pitchFamily="34" charset="0"/>
              <a:buChar char="•"/>
            </a:pPr>
            <a:r>
              <a:rPr lang="en-US" sz="2400" dirty="0"/>
              <a:t>EO-18-03 – 50 points, all categories</a:t>
            </a:r>
          </a:p>
          <a:p>
            <a:pPr marL="342900" indent="-342900">
              <a:spcBef>
                <a:spcPts val="1600"/>
              </a:spcBef>
              <a:buFont typeface="Arial" panose="020B0604020202020204" pitchFamily="34" charset="0"/>
              <a:buChar char="•"/>
            </a:pPr>
            <a:r>
              <a:rPr lang="en-US" sz="2400" dirty="0"/>
              <a:t>Recycled Motor Oil, 100 Points, ICE Maintenance category only</a:t>
            </a:r>
          </a:p>
          <a:p>
            <a:pPr marL="342900" indent="-342900">
              <a:spcBef>
                <a:spcPts val="1600"/>
              </a:spcBef>
              <a:buFont typeface="Arial" panose="020B0604020202020204" pitchFamily="34" charset="0"/>
              <a:buChar char="•"/>
            </a:pPr>
            <a:r>
              <a:rPr lang="en-US" sz="2400" dirty="0"/>
              <a:t>Recycled anti-freeze, 100 points, ICE Maintenance and Electric Vehicle Maintenance and Repair categories only</a:t>
            </a:r>
          </a:p>
        </p:txBody>
      </p:sp>
    </p:spTree>
    <p:extLst>
      <p:ext uri="{BB962C8B-B14F-4D97-AF65-F5344CB8AC3E}">
        <p14:creationId xmlns:p14="http://schemas.microsoft.com/office/powerpoint/2010/main" val="257856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317500"/>
            <a:ext cx="8007350" cy="6413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CONTRACT</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67F1262F-AEC0-496B-8A99-1A2238E5B665}"/>
              </a:ext>
            </a:extLst>
          </p:cNvPr>
          <p:cNvSpPr txBox="1"/>
          <p:nvPr/>
        </p:nvSpPr>
        <p:spPr>
          <a:xfrm>
            <a:off x="563562" y="1157427"/>
            <a:ext cx="10050891" cy="3867725"/>
          </a:xfrm>
          <a:prstGeom prst="rect">
            <a:avLst/>
          </a:prstGeom>
          <a:noFill/>
        </p:spPr>
        <p:txBody>
          <a:bodyPr wrap="square">
            <a:spAutoFit/>
          </a:bodyPr>
          <a:lstStyle/>
          <a:p>
            <a:pPr marL="342900" indent="-342900">
              <a:buFont typeface="Arial" panose="020B0604020202020204" pitchFamily="34" charset="0"/>
              <a:buChar char="•"/>
            </a:pPr>
            <a:r>
              <a:rPr lang="en-US" sz="2400" dirty="0"/>
              <a:t>Contract term:  2 years with up to 24 months performance-based extension</a:t>
            </a:r>
          </a:p>
          <a:p>
            <a:pPr marL="342900" indent="-342900">
              <a:spcBef>
                <a:spcPts val="1600"/>
              </a:spcBef>
              <a:buFont typeface="Arial" panose="020B0604020202020204" pitchFamily="34" charset="0"/>
              <a:buChar char="•"/>
            </a:pPr>
            <a:r>
              <a:rPr lang="en-US" sz="2400" dirty="0"/>
              <a:t>Pricing is fixed for the first year</a:t>
            </a:r>
          </a:p>
          <a:p>
            <a:pPr marL="800100" lvl="1" indent="-342900">
              <a:spcBef>
                <a:spcPts val="800"/>
              </a:spcBef>
              <a:buFont typeface="Arial" panose="020B0604020202020204" pitchFamily="34" charset="0"/>
              <a:buChar char="•"/>
            </a:pPr>
            <a:r>
              <a:rPr lang="en-US" sz="2400" dirty="0"/>
              <a:t>Annual, automatic economic price adjustment based on BLS index for automotive maintenance and repair workers.</a:t>
            </a:r>
          </a:p>
          <a:p>
            <a:pPr marL="342900" indent="-342900">
              <a:spcBef>
                <a:spcPts val="1600"/>
              </a:spcBef>
              <a:buFont typeface="Arial" panose="020B0604020202020204" pitchFamily="34" charset="0"/>
              <a:buChar char="•"/>
            </a:pPr>
            <a:r>
              <a:rPr lang="en-US" sz="2400" dirty="0"/>
              <a:t>Quarterly sales reporting</a:t>
            </a:r>
          </a:p>
          <a:p>
            <a:pPr marL="342900" indent="-342900">
              <a:spcBef>
                <a:spcPts val="1600"/>
              </a:spcBef>
              <a:buFont typeface="Arial" panose="020B0604020202020204" pitchFamily="34" charset="0"/>
              <a:buChar char="•"/>
            </a:pPr>
            <a:r>
              <a:rPr lang="en-US" sz="2400" dirty="0"/>
              <a:t>Vendor management fee of 1.25% - Must be included in total price</a:t>
            </a:r>
          </a:p>
          <a:p>
            <a:pPr marL="800100" lvl="1" indent="-342900">
              <a:spcBef>
                <a:spcPts val="800"/>
              </a:spcBef>
              <a:buFont typeface="Arial" panose="020B0604020202020204" pitchFamily="34" charset="0"/>
              <a:buChar char="•"/>
            </a:pPr>
            <a:r>
              <a:rPr lang="en-US" sz="2400" dirty="0"/>
              <a:t>Due 30 days after Invoice is received</a:t>
            </a:r>
          </a:p>
        </p:txBody>
      </p:sp>
    </p:spTree>
    <p:extLst>
      <p:ext uri="{BB962C8B-B14F-4D97-AF65-F5344CB8AC3E}">
        <p14:creationId xmlns:p14="http://schemas.microsoft.com/office/powerpoint/2010/main" val="372468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317500"/>
            <a:ext cx="8007350" cy="6413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Insurance Requirements</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67F1262F-AEC0-496B-8A99-1A2238E5B665}"/>
              </a:ext>
            </a:extLst>
          </p:cNvPr>
          <p:cNvSpPr txBox="1"/>
          <p:nvPr/>
        </p:nvSpPr>
        <p:spPr>
          <a:xfrm>
            <a:off x="662416" y="917912"/>
            <a:ext cx="8456869" cy="5940088"/>
          </a:xfrm>
          <a:prstGeom prst="rect">
            <a:avLst/>
          </a:prstGeom>
          <a:noFill/>
        </p:spPr>
        <p:txBody>
          <a:bodyPr wrap="square">
            <a:spAutoFit/>
          </a:bodyPr>
          <a:lstStyle/>
          <a:p>
            <a:pPr marL="342900" indent="-342900">
              <a:buFont typeface="Arial" panose="020B0604020202020204" pitchFamily="34" charset="0"/>
              <a:buChar char="•"/>
            </a:pPr>
            <a:r>
              <a:rPr lang="en-US" sz="2400" dirty="0"/>
              <a:t>Workers Compensation Insurance</a:t>
            </a:r>
          </a:p>
          <a:p>
            <a:pPr marL="342900" indent="-342900">
              <a:buFont typeface="Arial" panose="020B0604020202020204" pitchFamily="34" charset="0"/>
              <a:buChar char="•"/>
            </a:pPr>
            <a:r>
              <a:rPr lang="en-US" sz="2400" dirty="0"/>
              <a:t>Employer’s Liability (Stop Gap) Insurance</a:t>
            </a:r>
          </a:p>
          <a:p>
            <a:pPr marL="800100" lvl="1" indent="-342900">
              <a:buFont typeface="Wingdings" panose="05000000000000000000" pitchFamily="2" charset="2"/>
              <a:buChar char="§"/>
            </a:pPr>
            <a:r>
              <a:rPr lang="en-US" dirty="0"/>
              <a:t>Not less than $1,000,000 each accident for bodily injury by accident</a:t>
            </a:r>
          </a:p>
          <a:p>
            <a:pPr marL="800100" lvl="1" indent="-342900">
              <a:buFont typeface="Wingdings" panose="05000000000000000000" pitchFamily="2" charset="2"/>
              <a:buChar char="§"/>
            </a:pPr>
            <a:r>
              <a:rPr lang="en-US" dirty="0"/>
              <a:t>Not less than $1,000,000 employee for bodily injury by disease</a:t>
            </a:r>
          </a:p>
          <a:p>
            <a:pPr marL="800100" lvl="1" indent="-342900">
              <a:buFont typeface="Wingdings" panose="05000000000000000000" pitchFamily="2" charset="2"/>
              <a:buChar char="§"/>
            </a:pPr>
            <a:r>
              <a:rPr lang="en-US" dirty="0"/>
              <a:t>Not less than $1,000,000 bodily injury by disease policy limit</a:t>
            </a:r>
          </a:p>
          <a:p>
            <a:pPr marL="342900" indent="-342900">
              <a:buFont typeface="Arial" panose="020B0604020202020204" pitchFamily="34" charset="0"/>
              <a:buChar char="•"/>
            </a:pPr>
            <a:r>
              <a:rPr lang="en-US" sz="2400" dirty="0"/>
              <a:t>Garage Liability Insurance</a:t>
            </a:r>
          </a:p>
          <a:p>
            <a:pPr marL="800100" lvl="1" indent="-342900">
              <a:buFont typeface="Wingdings" panose="05000000000000000000" pitchFamily="2" charset="2"/>
              <a:buChar char="§"/>
            </a:pPr>
            <a:r>
              <a:rPr lang="en-US" dirty="0"/>
              <a:t>Not less than $1,000,000 per occurrence and $2,000,000 general aggregate.</a:t>
            </a:r>
          </a:p>
          <a:p>
            <a:pPr marL="800100" lvl="1" indent="-342900">
              <a:buFont typeface="Wingdings" panose="05000000000000000000" pitchFamily="2" charset="2"/>
              <a:buChar char="§"/>
            </a:pPr>
            <a:r>
              <a:rPr lang="en-US" dirty="0"/>
              <a:t>Must include blanket contractual liability coverage.</a:t>
            </a:r>
          </a:p>
          <a:p>
            <a:pPr marL="800100" lvl="1" indent="-342900">
              <a:buFont typeface="Wingdings" panose="05000000000000000000" pitchFamily="2" charset="2"/>
              <a:buChar char="§"/>
            </a:pPr>
            <a:r>
              <a:rPr lang="en-US" dirty="0"/>
              <a:t>Must include a cross-liability clause or separation of insured condition.</a:t>
            </a:r>
          </a:p>
          <a:p>
            <a:pPr marL="342900" indent="-342900">
              <a:buFont typeface="Arial" panose="020B0604020202020204" pitchFamily="34" charset="0"/>
              <a:buChar char="•"/>
            </a:pPr>
            <a:r>
              <a:rPr lang="en-US" sz="2400" dirty="0"/>
              <a:t>Garage Keeper’s Liability Insurance</a:t>
            </a:r>
          </a:p>
          <a:p>
            <a:pPr marL="800100" lvl="1" indent="-342900">
              <a:buFont typeface="Wingdings" panose="05000000000000000000" pitchFamily="2" charset="2"/>
              <a:buChar char="§"/>
            </a:pPr>
            <a:r>
              <a:rPr lang="en-US" dirty="0"/>
              <a:t>Minimum $100,000</a:t>
            </a:r>
          </a:p>
          <a:p>
            <a:pPr marL="285750" marR="0" lvl="0" indent="-285750">
              <a:spcBef>
                <a:spcPts val="0"/>
              </a:spcBef>
              <a:spcAft>
                <a:spcPts val="0"/>
              </a:spcAft>
              <a:buClr>
                <a:schemeClr val="tx1"/>
              </a:buClr>
              <a:buFont typeface="Arial" panose="020B0604020202020204" pitchFamily="34" charset="0"/>
              <a:buChar char="•"/>
            </a:pPr>
            <a:r>
              <a:rPr lang="en-US" sz="2000" kern="1200" dirty="0">
                <a:solidFill>
                  <a:srgbClr val="000000"/>
                </a:solidFill>
                <a:effectLst/>
                <a:ea typeface="Calibri" panose="020F0502020204030204" pitchFamily="34" charset="0"/>
              </a:rPr>
              <a:t>Insurance Carrier Rating – A- or better according to Best’s Insurance Rating</a:t>
            </a:r>
            <a:endParaRPr lang="en-US" sz="2000" dirty="0">
              <a:effectLst/>
              <a:ea typeface="Times New Roman" panose="02020603050405020304" pitchFamily="18" charset="0"/>
            </a:endParaRPr>
          </a:p>
          <a:p>
            <a:pPr marL="285750" marR="0" lvl="0" indent="-285750">
              <a:spcBef>
                <a:spcPts val="0"/>
              </a:spcBef>
              <a:spcAft>
                <a:spcPts val="0"/>
              </a:spcAft>
              <a:buClr>
                <a:schemeClr val="tx1"/>
              </a:buClr>
              <a:buFont typeface="Arial" panose="020B0604020202020204" pitchFamily="34" charset="0"/>
              <a:buChar char="•"/>
            </a:pPr>
            <a:r>
              <a:rPr lang="en-US" sz="2000" dirty="0">
                <a:solidFill>
                  <a:srgbClr val="000000"/>
                </a:solidFill>
                <a:effectLst/>
                <a:ea typeface="Times New Roman" panose="02020603050405020304" pitchFamily="18" charset="0"/>
              </a:rPr>
              <a:t>State of WA/DES and purchasers must be listed as Additional Insureds </a:t>
            </a:r>
            <a:endParaRPr lang="en-US" sz="2000" dirty="0">
              <a:effectLst/>
              <a:ea typeface="Times New Roman" panose="02020603050405020304" pitchFamily="18" charset="0"/>
            </a:endParaRPr>
          </a:p>
          <a:p>
            <a:pPr marL="285750" marR="0" lvl="0" indent="-285750">
              <a:spcBef>
                <a:spcPts val="0"/>
              </a:spcBef>
              <a:spcAft>
                <a:spcPts val="0"/>
              </a:spcAft>
              <a:buClr>
                <a:schemeClr val="tx1"/>
              </a:buClr>
              <a:buFont typeface="Arial" panose="020B0604020202020204" pitchFamily="34" charset="0"/>
              <a:buChar char="•"/>
            </a:pPr>
            <a:r>
              <a:rPr lang="en-US" sz="2000" dirty="0">
                <a:solidFill>
                  <a:srgbClr val="000000"/>
                </a:solidFill>
                <a:effectLst/>
                <a:ea typeface="Times New Roman" panose="02020603050405020304" pitchFamily="18" charset="0"/>
              </a:rPr>
              <a:t>Must provide Certificate of Insurance, and proof of renewal if it expires during the contract term</a:t>
            </a:r>
            <a:endParaRPr lang="en-US" sz="2000" dirty="0">
              <a:effectLst/>
              <a:ea typeface="Times New Roman" panose="02020603050405020304" pitchFamily="18" charset="0"/>
            </a:endParaRPr>
          </a:p>
          <a:p>
            <a:pPr marL="285750" marR="0" lvl="0" indent="-285750">
              <a:spcBef>
                <a:spcPts val="0"/>
              </a:spcBef>
              <a:spcAft>
                <a:spcPts val="0"/>
              </a:spcAft>
              <a:buClr>
                <a:schemeClr val="tx1"/>
              </a:buClr>
              <a:buFont typeface="Arial" panose="020B0604020202020204" pitchFamily="34" charset="0"/>
              <a:buChar char="•"/>
            </a:pPr>
            <a:r>
              <a:rPr lang="en-US" sz="2000" dirty="0">
                <a:solidFill>
                  <a:srgbClr val="000000"/>
                </a:solidFill>
                <a:effectLst/>
                <a:ea typeface="Times New Roman" panose="02020603050405020304" pitchFamily="18" charset="0"/>
              </a:rPr>
              <a:t>If using subcontractors, they all must be included under all required policies</a:t>
            </a:r>
            <a:endParaRPr lang="en-US" sz="2000" dirty="0"/>
          </a:p>
        </p:txBody>
      </p:sp>
    </p:spTree>
    <p:extLst>
      <p:ext uri="{BB962C8B-B14F-4D97-AF65-F5344CB8AC3E}">
        <p14:creationId xmlns:p14="http://schemas.microsoft.com/office/powerpoint/2010/main" val="503096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268288"/>
            <a:ext cx="8007350" cy="6477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HOW TO SUBMIT A BID</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E763CAF1-CAA9-41AD-A02B-0E32B7A6883C}"/>
              </a:ext>
            </a:extLst>
          </p:cNvPr>
          <p:cNvSpPr txBox="1"/>
          <p:nvPr/>
        </p:nvSpPr>
        <p:spPr>
          <a:xfrm>
            <a:off x="628649" y="1152536"/>
            <a:ext cx="7747907" cy="4893647"/>
          </a:xfrm>
          <a:prstGeom prst="rect">
            <a:avLst/>
          </a:prstGeom>
          <a:noFill/>
        </p:spPr>
        <p:txBody>
          <a:bodyPr wrap="square">
            <a:spAutoFit/>
          </a:bodyPr>
          <a:lstStyle/>
          <a:p>
            <a:pPr marL="342900" indent="-342900">
              <a:buFont typeface="Arial" panose="020B0604020202020204" pitchFamily="34" charset="0"/>
              <a:buChar char="•"/>
            </a:pPr>
            <a:r>
              <a:rPr lang="en-US" sz="2400" dirty="0"/>
              <a:t>Review all solicitation and contract terms</a:t>
            </a:r>
          </a:p>
          <a:p>
            <a:pPr marL="342900" indent="-342900">
              <a:buFont typeface="Arial" panose="020B0604020202020204" pitchFamily="34" charset="0"/>
              <a:buChar char="•"/>
            </a:pPr>
            <a:r>
              <a:rPr lang="en-US" sz="2400" dirty="0"/>
              <a:t>Submit a bid before the due date and time</a:t>
            </a:r>
          </a:p>
          <a:p>
            <a:pPr marL="342900" indent="-342900">
              <a:buFont typeface="Arial" panose="020B0604020202020204" pitchFamily="34" charset="0"/>
              <a:buChar char="•"/>
            </a:pPr>
            <a:r>
              <a:rPr lang="en-US" sz="2400" dirty="0"/>
              <a:t>Email bid submittals to: </a:t>
            </a:r>
            <a:r>
              <a:rPr lang="en-US" sz="2400" dirty="0">
                <a:hlinkClick r:id="rId3"/>
              </a:rPr>
              <a:t>DESContractsTeamMaple@des.wa.gov</a:t>
            </a:r>
            <a:r>
              <a:rPr lang="en-US" sz="2400" dirty="0"/>
              <a: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Provide all completed Exhibits:</a:t>
            </a:r>
          </a:p>
          <a:p>
            <a:pPr marL="800100" lvl="1" indent="-342900">
              <a:buFont typeface="Arial" panose="020B0604020202020204" pitchFamily="34" charset="0"/>
              <a:buChar char="•"/>
            </a:pPr>
            <a:r>
              <a:rPr lang="en-US" sz="2400" dirty="0"/>
              <a:t>Exhibit A-1 – Bidder’s Certification</a:t>
            </a:r>
          </a:p>
          <a:p>
            <a:pPr marL="800100" lvl="1" indent="-342900">
              <a:buFont typeface="Arial" panose="020B0604020202020204" pitchFamily="34" charset="0"/>
              <a:buChar char="•"/>
            </a:pPr>
            <a:r>
              <a:rPr lang="en-US" sz="2400" dirty="0"/>
              <a:t>Exhibit A-2 – Bidder’s Profile</a:t>
            </a:r>
          </a:p>
          <a:p>
            <a:pPr marL="800100" lvl="1" indent="-342900">
              <a:buFont typeface="Arial" panose="020B0604020202020204" pitchFamily="34" charset="0"/>
              <a:buChar char="•"/>
            </a:pPr>
            <a:r>
              <a:rPr lang="en-US" sz="2400" dirty="0"/>
              <a:t>Exhibit B-1 – Pass/Fail Performance Requirements</a:t>
            </a:r>
          </a:p>
          <a:p>
            <a:pPr marL="800100" lvl="1" indent="-342900">
              <a:buFont typeface="Arial" panose="020B0604020202020204" pitchFamily="34" charset="0"/>
              <a:buChar char="•"/>
            </a:pPr>
            <a:r>
              <a:rPr lang="en-US" sz="2400" dirty="0"/>
              <a:t>Exhibit B-2 – Scored Performance Requirements</a:t>
            </a:r>
          </a:p>
          <a:p>
            <a:pPr marL="800100" lvl="1" indent="-342900">
              <a:buFont typeface="Arial" panose="020B0604020202020204" pitchFamily="34" charset="0"/>
              <a:buChar char="•"/>
            </a:pPr>
            <a:r>
              <a:rPr lang="en-US" sz="2400" dirty="0"/>
              <a:t>Exhibit C – Price</a:t>
            </a:r>
          </a:p>
          <a:p>
            <a:pPr marL="800100" lvl="1" indent="-342900">
              <a:buFont typeface="Arial" panose="020B0604020202020204" pitchFamily="34" charset="0"/>
              <a:buChar char="•"/>
            </a:pPr>
            <a:r>
              <a:rPr lang="en-US" sz="2400" dirty="0"/>
              <a:t>Exhibit E – Diverse Business Inclusion Plan - Subcontractors</a:t>
            </a:r>
          </a:p>
        </p:txBody>
      </p:sp>
    </p:spTree>
    <p:extLst>
      <p:ext uri="{BB962C8B-B14F-4D97-AF65-F5344CB8AC3E}">
        <p14:creationId xmlns:p14="http://schemas.microsoft.com/office/powerpoint/2010/main" val="309551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979488"/>
            <a:ext cx="8007350" cy="927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4000" b="0" i="0" u="none" strike="noStrike" kern="1200" cap="all" spc="0" normalizeH="0" baseline="0" noProof="0" dirty="0">
                <a:ln>
                  <a:noFill/>
                </a:ln>
                <a:solidFill>
                  <a:schemeClr val="accent2"/>
                </a:solidFill>
                <a:effectLst/>
                <a:uLnTx/>
                <a:uFillTx/>
                <a:latin typeface="Segoe UI" panose="020B0502040204020203" pitchFamily="34" charset="0"/>
                <a:ea typeface="+mj-ea"/>
                <a:cs typeface="Segoe UI" panose="020B0502040204020203" pitchFamily="34" charset="0"/>
              </a:rPr>
              <a:t>Pre-Bid Administration</a:t>
            </a:r>
          </a:p>
        </p:txBody>
      </p:sp>
      <p:sp>
        <p:nvSpPr>
          <p:cNvPr id="4" name="TextBox 3">
            <a:extLst>
              <a:ext uri="{FF2B5EF4-FFF2-40B4-BE49-F238E27FC236}">
                <a16:creationId xmlns:a16="http://schemas.microsoft.com/office/drawing/2014/main" id="{FF70850C-6C19-4449-9532-BFF2E9C6D464}"/>
              </a:ext>
            </a:extLst>
          </p:cNvPr>
          <p:cNvSpPr txBox="1"/>
          <p:nvPr/>
        </p:nvSpPr>
        <p:spPr>
          <a:xfrm>
            <a:off x="1720717" y="2197488"/>
            <a:ext cx="7497423" cy="3498394"/>
          </a:xfrm>
          <a:prstGeom prst="rect">
            <a:avLst/>
          </a:prstGeom>
          <a:noFill/>
        </p:spPr>
        <p:txBody>
          <a:bodyPr wrap="square">
            <a:spAutoFit/>
          </a:bodyPr>
          <a:lstStyle/>
          <a:p>
            <a:pPr marL="742950" lvl="1" indent="-285750">
              <a:spcBef>
                <a:spcPts val="1600"/>
              </a:spcBef>
              <a:buFont typeface="Arial" panose="020B0604020202020204" pitchFamily="34" charset="0"/>
              <a:buChar char="•"/>
            </a:pPr>
            <a:r>
              <a:rPr lang="en-US" sz="2400" dirty="0"/>
              <a:t>Please mute yourselves to avoid background noise  </a:t>
            </a:r>
          </a:p>
          <a:p>
            <a:pPr marL="742950" marR="0" lvl="1" indent="-285750" fontAlgn="auto">
              <a:lnSpc>
                <a:spcPct val="100000"/>
              </a:lnSpc>
              <a:spcBef>
                <a:spcPts val="1600"/>
              </a:spcBef>
              <a:spcAft>
                <a:spcPts val="0"/>
              </a:spcAft>
              <a:buClr>
                <a:schemeClr val="tx1"/>
              </a:buClr>
              <a:buSzPct val="85000"/>
              <a:buFont typeface="Arial" panose="020B0604020202020204" pitchFamily="34" charset="0"/>
              <a:buChar char="•"/>
              <a:tabLst/>
              <a:defRPr/>
            </a:pPr>
            <a:r>
              <a:rPr lang="en-US" sz="2400" dirty="0"/>
              <a:t>Please raise your virtual hand to speak</a:t>
            </a:r>
          </a:p>
          <a:p>
            <a:pPr marL="742950" lvl="1" indent="-285750">
              <a:spcBef>
                <a:spcPts val="1600"/>
              </a:spcBef>
              <a:buFont typeface="Arial" panose="020B0604020202020204" pitchFamily="34" charset="0"/>
              <a:buChar char="•"/>
            </a:pPr>
            <a:r>
              <a:rPr lang="en-US" sz="2400" dirty="0"/>
              <a:t>Please submit all questions to:</a:t>
            </a:r>
          </a:p>
          <a:p>
            <a:pPr lvl="1">
              <a:spcBef>
                <a:spcPts val="1600"/>
              </a:spcBef>
            </a:pPr>
            <a:r>
              <a:rPr lang="en-US" sz="2400" dirty="0"/>
              <a:t>	</a:t>
            </a:r>
            <a:r>
              <a:rPr lang="en-US" sz="2400" b="1" dirty="0"/>
              <a:t>DESContractsTeamMaple@des.wa.gov </a:t>
            </a:r>
            <a:endParaRPr lang="en-US" sz="2400" dirty="0"/>
          </a:p>
          <a:p>
            <a:pPr marL="742950" lvl="1" indent="-285750">
              <a:spcBef>
                <a:spcPts val="1600"/>
              </a:spcBef>
              <a:buFont typeface="Arial" panose="020B0604020202020204" pitchFamily="34" charset="0"/>
              <a:buChar char="•"/>
            </a:pPr>
            <a:r>
              <a:rPr lang="en-US" sz="2400" dirty="0"/>
              <a:t>Washington’s Electronic Business Solution (</a:t>
            </a:r>
            <a:r>
              <a:rPr lang="en-US" sz="2400" dirty="0">
                <a:hlinkClick r:id="rId3"/>
              </a:rPr>
              <a:t>WEBS</a:t>
            </a:r>
            <a:r>
              <a:rPr lang="en-US" sz="2400" dirty="0"/>
              <a:t>)</a:t>
            </a:r>
          </a:p>
        </p:txBody>
      </p:sp>
    </p:spTree>
    <p:extLst>
      <p:ext uri="{BB962C8B-B14F-4D97-AF65-F5344CB8AC3E}">
        <p14:creationId xmlns:p14="http://schemas.microsoft.com/office/powerpoint/2010/main" val="2880299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106363"/>
            <a:ext cx="8007350" cy="6223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QUESTION AND ANSWER PERIOD</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36E48445-C793-4C47-89E0-BFBC4D2A0C72}"/>
              </a:ext>
            </a:extLst>
          </p:cNvPr>
          <p:cNvSpPr txBox="1"/>
          <p:nvPr/>
        </p:nvSpPr>
        <p:spPr>
          <a:xfrm>
            <a:off x="569912" y="1271885"/>
            <a:ext cx="7399338" cy="1938992"/>
          </a:xfrm>
          <a:prstGeom prst="rect">
            <a:avLst/>
          </a:prstGeom>
          <a:noFill/>
        </p:spPr>
        <p:txBody>
          <a:bodyPr wrap="square">
            <a:spAutoFit/>
          </a:bodyPr>
          <a:lstStyle/>
          <a:p>
            <a:pPr marL="342900" indent="-342900">
              <a:buFont typeface="Arial" panose="020B0604020202020204" pitchFamily="34" charset="0"/>
              <a:buChar char="•"/>
            </a:pPr>
            <a:r>
              <a:rPr lang="en-US" sz="2400" dirty="0"/>
              <a:t>Bidders are encouraged to ask questions</a:t>
            </a:r>
            <a:br>
              <a:rPr lang="en-US" sz="2400" dirty="0"/>
            </a:br>
            <a:endParaRPr lang="en-US" sz="2400" dirty="0"/>
          </a:p>
          <a:p>
            <a:pPr marL="342900" indent="-342900">
              <a:buFont typeface="Arial" panose="020B0604020202020204" pitchFamily="34" charset="0"/>
              <a:buChar char="•"/>
            </a:pPr>
            <a:r>
              <a:rPr lang="en-US" sz="2400" dirty="0"/>
              <a:t>Q&amp;A are posted in WEBS</a:t>
            </a:r>
            <a:br>
              <a:rPr lang="en-US" sz="2400" dirty="0"/>
            </a:br>
            <a:endParaRPr lang="en-US" sz="2400" dirty="0"/>
          </a:p>
          <a:p>
            <a:pPr marL="342900" indent="-342900">
              <a:buFont typeface="Arial" panose="020B0604020202020204" pitchFamily="34" charset="0"/>
              <a:buChar char="•"/>
            </a:pPr>
            <a:r>
              <a:rPr lang="en-US" sz="2400" dirty="0"/>
              <a:t>Some Q&amp;A may lead to solicitation amendments</a:t>
            </a:r>
          </a:p>
        </p:txBody>
      </p:sp>
    </p:spTree>
    <p:extLst>
      <p:ext uri="{BB962C8B-B14F-4D97-AF65-F5344CB8AC3E}">
        <p14:creationId xmlns:p14="http://schemas.microsoft.com/office/powerpoint/2010/main" val="105712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92A6-A0A0-72B0-71F5-225362DF1054}"/>
              </a:ext>
            </a:extLst>
          </p:cNvPr>
          <p:cNvSpPr>
            <a:spLocks noGrp="1"/>
          </p:cNvSpPr>
          <p:nvPr>
            <p:ph type="title"/>
          </p:nvPr>
        </p:nvSpPr>
        <p:spPr/>
        <p:txBody>
          <a:bodyPr>
            <a:normAutofit fontScale="90000"/>
          </a:bodyPr>
          <a:lstStyle/>
          <a:p>
            <a:r>
              <a:rPr lang="en-US" dirty="0"/>
              <a:t>Timeline and next steps</a:t>
            </a:r>
          </a:p>
        </p:txBody>
      </p:sp>
      <p:sp>
        <p:nvSpPr>
          <p:cNvPr id="3" name="Text Placeholder 2">
            <a:extLst>
              <a:ext uri="{FF2B5EF4-FFF2-40B4-BE49-F238E27FC236}">
                <a16:creationId xmlns:a16="http://schemas.microsoft.com/office/drawing/2014/main" id="{CED49736-5910-25E6-AB10-4DD73E90DD5F}"/>
              </a:ext>
            </a:extLst>
          </p:cNvPr>
          <p:cNvSpPr>
            <a:spLocks noGrp="1"/>
          </p:cNvSpPr>
          <p:nvPr>
            <p:ph type="body" sz="quarter" idx="10"/>
          </p:nvPr>
        </p:nvSpPr>
        <p:spPr/>
        <p:txBody>
          <a:bodyPr/>
          <a:lstStyle/>
          <a:p>
            <a:pPr marL="342900" indent="-342900">
              <a:buFont typeface="Arial" panose="020B0604020202020204" pitchFamily="34" charset="0"/>
              <a:buChar char="•"/>
            </a:pPr>
            <a:r>
              <a:rPr lang="en-US" dirty="0"/>
              <a:t>Question and Answer period: </a:t>
            </a:r>
          </a:p>
          <a:p>
            <a:pPr marL="1143000" lvl="1"/>
            <a:r>
              <a:rPr lang="en-US" dirty="0"/>
              <a:t>Questions due December November 15th, 2023.</a:t>
            </a:r>
          </a:p>
          <a:p>
            <a:pPr marL="1143000" lvl="1"/>
            <a:r>
              <a:rPr lang="en-US" dirty="0"/>
              <a:t>Final answer document posted November 22nd, 2023.</a:t>
            </a:r>
          </a:p>
          <a:p>
            <a:pPr marL="342900" indent="-342900">
              <a:buFont typeface="Arial" panose="020B0604020202020204" pitchFamily="34" charset="0"/>
              <a:buChar char="•"/>
            </a:pPr>
            <a:r>
              <a:rPr lang="en-US" dirty="0"/>
              <a:t>Bid due date: December 8th, 2023.</a:t>
            </a:r>
          </a:p>
          <a:p>
            <a:pPr marL="342900" indent="-342900">
              <a:buFont typeface="Arial" panose="020B0604020202020204" pitchFamily="34" charset="0"/>
              <a:buChar char="•"/>
            </a:pPr>
            <a:r>
              <a:rPr lang="en-US" dirty="0"/>
              <a:t>Anticipated announcement of apparent successful bidder: February 14th, 2024</a:t>
            </a:r>
          </a:p>
          <a:p>
            <a:pPr marL="342900" indent="-342900">
              <a:buFont typeface="Arial" panose="020B0604020202020204" pitchFamily="34" charset="0"/>
              <a:buChar char="•"/>
            </a:pPr>
            <a:r>
              <a:rPr lang="en-US" dirty="0"/>
              <a:t>Anticipated contract award: April 11th, 2024.</a:t>
            </a:r>
          </a:p>
        </p:txBody>
      </p:sp>
    </p:spTree>
    <p:extLst>
      <p:ext uri="{BB962C8B-B14F-4D97-AF65-F5344CB8AC3E}">
        <p14:creationId xmlns:p14="http://schemas.microsoft.com/office/powerpoint/2010/main" val="2917426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1573213" y="0"/>
            <a:ext cx="8007350" cy="590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8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COMPLAINTS/DEBRIEFS/PROTESTS</a:t>
            </a:r>
            <a:endParaRPr kumimoji="0" lang="en-US" sz="38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4A6DD982-05C6-4886-8722-A0AA9A203DD9}"/>
              </a:ext>
            </a:extLst>
          </p:cNvPr>
          <p:cNvSpPr txBox="1"/>
          <p:nvPr/>
        </p:nvSpPr>
        <p:spPr>
          <a:xfrm>
            <a:off x="309562" y="940485"/>
            <a:ext cx="10536237" cy="4934684"/>
          </a:xfrm>
          <a:prstGeom prst="rect">
            <a:avLst/>
          </a:prstGeom>
          <a:noFill/>
        </p:spPr>
        <p:txBody>
          <a:bodyPr wrap="square">
            <a:spAutoFit/>
          </a:bodyPr>
          <a:lstStyle/>
          <a:p>
            <a:r>
              <a:rPr lang="en-US" sz="2400" b="1" dirty="0"/>
              <a:t>Complaints</a:t>
            </a:r>
          </a:p>
          <a:p>
            <a:pPr marL="800100" lvl="1" indent="-342900">
              <a:buFont typeface="Arial" panose="020B0604020202020204" pitchFamily="34" charset="0"/>
              <a:buChar char="•"/>
            </a:pPr>
            <a:r>
              <a:rPr lang="en-US" sz="2400" dirty="0"/>
              <a:t>Complaint period ends 5 business days before the bid due date.  </a:t>
            </a:r>
          </a:p>
          <a:p>
            <a:pPr>
              <a:spcBef>
                <a:spcPts val="1600"/>
              </a:spcBef>
            </a:pPr>
            <a:r>
              <a:rPr lang="en-US" sz="2400" b="1" dirty="0"/>
              <a:t>Debrief Conferences</a:t>
            </a:r>
          </a:p>
          <a:p>
            <a:pPr marL="800100" lvl="1" indent="-342900">
              <a:buFont typeface="Arial" panose="020B0604020202020204" pitchFamily="34" charset="0"/>
              <a:buChar char="•"/>
            </a:pPr>
            <a:r>
              <a:rPr lang="en-US" sz="2400" dirty="0"/>
              <a:t>Bidders have 3 business days to request a Debrief Conference after announcement of Apparent Successful Bidder(s).</a:t>
            </a:r>
          </a:p>
          <a:p>
            <a:pPr>
              <a:spcBef>
                <a:spcPts val="1600"/>
              </a:spcBef>
            </a:pPr>
            <a:r>
              <a:rPr lang="en-US" sz="2400" b="1" dirty="0"/>
              <a:t>Protests</a:t>
            </a:r>
          </a:p>
          <a:p>
            <a:pPr marL="800100" lvl="1" indent="-342900">
              <a:buFont typeface="Arial" panose="020B0604020202020204" pitchFamily="34" charset="0"/>
              <a:buChar char="•"/>
            </a:pPr>
            <a:r>
              <a:rPr lang="en-US" sz="2400" dirty="0"/>
              <a:t>Must have participated in debrief conference</a:t>
            </a:r>
          </a:p>
          <a:p>
            <a:pPr marL="800100" lvl="1" indent="-342900">
              <a:buFont typeface="Arial" panose="020B0604020202020204" pitchFamily="34" charset="0"/>
              <a:buChar char="•"/>
            </a:pPr>
            <a:r>
              <a:rPr lang="en-US" sz="2400" dirty="0"/>
              <a:t>Bidders may protest the award </a:t>
            </a:r>
            <a:r>
              <a:rPr lang="en-US" sz="2400" b="1" dirty="0"/>
              <a:t>only</a:t>
            </a:r>
            <a:r>
              <a:rPr lang="en-US" sz="2400" dirty="0"/>
              <a:t> for three reasons: </a:t>
            </a:r>
          </a:p>
          <a:p>
            <a:pPr marL="1257300" lvl="2" indent="-342900">
              <a:buFont typeface="Arial" panose="020B0604020202020204" pitchFamily="34" charset="0"/>
              <a:buChar char="•"/>
            </a:pPr>
            <a:r>
              <a:rPr lang="x-none" sz="2400" dirty="0"/>
              <a:t>Bias, discrimination</a:t>
            </a:r>
            <a:r>
              <a:rPr lang="en-US" sz="2400" dirty="0"/>
              <a:t>,</a:t>
            </a:r>
            <a:r>
              <a:rPr lang="x-none" sz="2400" dirty="0"/>
              <a:t> or conflict of interest of an evaluator;</a:t>
            </a:r>
            <a:r>
              <a:rPr lang="en-US" sz="2400" dirty="0"/>
              <a:t> </a:t>
            </a:r>
          </a:p>
          <a:p>
            <a:pPr marL="1257300" lvl="2" indent="-342900">
              <a:buFont typeface="Arial" panose="020B0604020202020204" pitchFamily="34" charset="0"/>
              <a:buChar char="•"/>
            </a:pPr>
            <a:r>
              <a:rPr lang="x-none" sz="2400" dirty="0"/>
              <a:t>Error in computing evaluation scores; or</a:t>
            </a:r>
            <a:endParaRPr lang="en-US" sz="2400" dirty="0"/>
          </a:p>
          <a:p>
            <a:pPr marL="1257300" lvl="2" indent="-342900">
              <a:buFont typeface="Arial" panose="020B0604020202020204" pitchFamily="34" charset="0"/>
              <a:buChar char="•"/>
            </a:pPr>
            <a:r>
              <a:rPr lang="x-none" sz="2400" dirty="0"/>
              <a:t>Non-compliance with any procedures described in the </a:t>
            </a:r>
            <a:r>
              <a:rPr lang="en-US" sz="2400" dirty="0"/>
              <a:t>Competitive Solicitation.</a:t>
            </a:r>
          </a:p>
        </p:txBody>
      </p:sp>
    </p:spTree>
    <p:extLst>
      <p:ext uri="{BB962C8B-B14F-4D97-AF65-F5344CB8AC3E}">
        <p14:creationId xmlns:p14="http://schemas.microsoft.com/office/powerpoint/2010/main" val="2967438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474663"/>
            <a:ext cx="8007350" cy="6302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ADDITIONAL RESOURCES</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DDE84174-5AE7-44CE-A142-F890920505A1}"/>
              </a:ext>
            </a:extLst>
          </p:cNvPr>
          <p:cNvSpPr txBox="1"/>
          <p:nvPr/>
        </p:nvSpPr>
        <p:spPr>
          <a:xfrm>
            <a:off x="639171" y="1490007"/>
            <a:ext cx="10148278" cy="4524315"/>
          </a:xfrm>
          <a:prstGeom prst="rect">
            <a:avLst/>
          </a:prstGeom>
          <a:noFill/>
        </p:spPr>
        <p:txBody>
          <a:bodyPr wrap="square">
            <a:spAutoFit/>
          </a:bodyPr>
          <a:lstStyle/>
          <a:p>
            <a:pPr marL="342900" indent="-342900">
              <a:spcBef>
                <a:spcPts val="2400"/>
              </a:spcBef>
              <a:buFont typeface="Arial" panose="020B0604020202020204" pitchFamily="34" charset="0"/>
              <a:buChar char="•"/>
            </a:pPr>
            <a:r>
              <a:rPr lang="en-US" sz="2400" dirty="0">
                <a:hlinkClick r:id="rId3"/>
              </a:rPr>
              <a:t>Washington Electronic Business Solution</a:t>
            </a:r>
            <a:r>
              <a:rPr lang="en-US" sz="2400" dirty="0"/>
              <a:t> (WEBS)</a:t>
            </a:r>
          </a:p>
          <a:p>
            <a:pPr marL="342900" indent="-342900">
              <a:spcBef>
                <a:spcPts val="2400"/>
              </a:spcBef>
              <a:buFont typeface="Arial" panose="020B0604020202020204" pitchFamily="34" charset="0"/>
              <a:buChar char="•"/>
            </a:pPr>
            <a:r>
              <a:rPr lang="en-US" sz="2400" dirty="0">
                <a:hlinkClick r:id="rId4"/>
              </a:rPr>
              <a:t>Statewide Payee Desk</a:t>
            </a:r>
            <a:endParaRPr lang="en-US" sz="2400" dirty="0"/>
          </a:p>
          <a:p>
            <a:pPr marL="342900" indent="-342900">
              <a:spcBef>
                <a:spcPts val="2400"/>
              </a:spcBef>
              <a:buFont typeface="Arial" panose="020B0604020202020204" pitchFamily="34" charset="0"/>
              <a:buChar char="•"/>
            </a:pPr>
            <a:r>
              <a:rPr lang="en-US" sz="2400" dirty="0">
                <a:hlinkClick r:id="rId5"/>
              </a:rPr>
              <a:t>Washington APEX Accelerator</a:t>
            </a:r>
            <a:r>
              <a:rPr lang="en-US" sz="2400">
                <a:hlinkClick r:id="rId5"/>
              </a:rPr>
              <a:t>, formerly (</a:t>
            </a:r>
            <a:r>
              <a:rPr lang="en-US" sz="2400" dirty="0">
                <a:hlinkClick r:id="rId5"/>
              </a:rPr>
              <a:t>PTAC)</a:t>
            </a:r>
            <a:endParaRPr lang="en-US" sz="2400" dirty="0"/>
          </a:p>
          <a:p>
            <a:pPr marL="342900" indent="-342900">
              <a:spcBef>
                <a:spcPts val="2400"/>
              </a:spcBef>
              <a:buFont typeface="Arial" panose="020B0604020202020204" pitchFamily="34" charset="0"/>
              <a:buChar char="•"/>
            </a:pPr>
            <a:r>
              <a:rPr lang="en-US" sz="2400" dirty="0">
                <a:hlinkClick r:id="rId6"/>
              </a:rPr>
              <a:t>Office of Minority and Women's Business Enterprises </a:t>
            </a:r>
            <a:r>
              <a:rPr lang="en-US" sz="2400" dirty="0"/>
              <a:t>(OMWBE)</a:t>
            </a:r>
          </a:p>
          <a:p>
            <a:pPr marL="342900" indent="-342900">
              <a:spcBef>
                <a:spcPts val="2400"/>
              </a:spcBef>
              <a:buFont typeface="Arial" panose="020B0604020202020204" pitchFamily="34" charset="0"/>
              <a:buChar char="•"/>
            </a:pPr>
            <a:r>
              <a:rPr lang="en-US" sz="2400" dirty="0">
                <a:hlinkClick r:id="rId7"/>
              </a:rPr>
              <a:t>Washington Department of Veterans Affairs</a:t>
            </a:r>
            <a:r>
              <a:rPr lang="en-US" sz="2400" dirty="0"/>
              <a:t> (DVA)</a:t>
            </a:r>
          </a:p>
          <a:p>
            <a:pPr marL="342900" indent="-342900">
              <a:spcBef>
                <a:spcPts val="2400"/>
              </a:spcBef>
              <a:buFont typeface="Arial" panose="020B0604020202020204" pitchFamily="34" charset="0"/>
              <a:buChar char="•"/>
            </a:pPr>
            <a:r>
              <a:rPr lang="en-US" sz="2400" dirty="0">
                <a:hlinkClick r:id="rId8"/>
              </a:rPr>
              <a:t>Washington Department of Revenue</a:t>
            </a:r>
            <a:r>
              <a:rPr lang="en-US" sz="2400" dirty="0"/>
              <a:t> (DOR)</a:t>
            </a:r>
          </a:p>
          <a:p>
            <a:pPr marL="342900" indent="-342900">
              <a:spcBef>
                <a:spcPts val="2400"/>
              </a:spcBef>
              <a:buFont typeface="Arial" panose="020B0604020202020204" pitchFamily="34" charset="0"/>
              <a:buChar char="•"/>
            </a:pPr>
            <a:r>
              <a:rPr lang="en-US" sz="2400" dirty="0">
                <a:hlinkClick r:id="rId9"/>
              </a:rPr>
              <a:t>Washington Secretary of State</a:t>
            </a:r>
            <a:r>
              <a:rPr lang="en-US" sz="2400" dirty="0"/>
              <a:t> (SOS)</a:t>
            </a:r>
          </a:p>
        </p:txBody>
      </p:sp>
    </p:spTree>
    <p:extLst>
      <p:ext uri="{BB962C8B-B14F-4D97-AF65-F5344CB8AC3E}">
        <p14:creationId xmlns:p14="http://schemas.microsoft.com/office/powerpoint/2010/main" val="3912747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5400" dirty="0">
                <a:latin typeface="Segoe UI" panose="020B0502040204020203" pitchFamily="34" charset="0"/>
                <a:cs typeface="Segoe UI" panose="020B0502040204020203" pitchFamily="34" charset="0"/>
              </a:rPr>
              <a:t>thank you</a:t>
            </a:r>
          </a:p>
        </p:txBody>
      </p:sp>
      <p:sp>
        <p:nvSpPr>
          <p:cNvPr id="2" name="Text Placeholder 1"/>
          <p:cNvSpPr>
            <a:spLocks noGrp="1"/>
          </p:cNvSpPr>
          <p:nvPr>
            <p:ph type="body" sz="quarter" idx="10"/>
          </p:nvPr>
        </p:nvSpPr>
        <p:spPr>
          <a:xfrm>
            <a:off x="1167412" y="5666576"/>
            <a:ext cx="3038741" cy="762000"/>
          </a:xfrm>
        </p:spPr>
        <p:txBody>
          <a:bodyPr/>
          <a:lstStyle/>
          <a:p>
            <a:r>
              <a:rPr lang="en-US" dirty="0">
                <a:hlinkClick r:id="rId3"/>
              </a:rPr>
              <a:t>DESContractsTeamMaple@des.wa.gov</a:t>
            </a:r>
            <a:endParaRPr lang="en-US" dirty="0"/>
          </a:p>
          <a:p>
            <a:r>
              <a:rPr lang="en-US" dirty="0"/>
              <a:t>Attn: Alec La Brayere</a:t>
            </a:r>
          </a:p>
        </p:txBody>
      </p:sp>
      <p:sp>
        <p:nvSpPr>
          <p:cNvPr id="3" name="Text Placeholder 2"/>
          <p:cNvSpPr>
            <a:spLocks noGrp="1"/>
          </p:cNvSpPr>
          <p:nvPr>
            <p:ph type="body" sz="quarter" idx="11"/>
          </p:nvPr>
        </p:nvSpPr>
        <p:spPr/>
        <p:txBody>
          <a:bodyPr/>
          <a:lstStyle/>
          <a:p>
            <a:r>
              <a:rPr lang="en-US" dirty="0"/>
              <a:t>360-407-9366</a:t>
            </a:r>
          </a:p>
        </p:txBody>
      </p:sp>
      <p:sp>
        <p:nvSpPr>
          <p:cNvPr id="4" name="Text Placeholder 3"/>
          <p:cNvSpPr>
            <a:spLocks noGrp="1"/>
          </p:cNvSpPr>
          <p:nvPr>
            <p:ph type="body" sz="quarter" idx="12"/>
          </p:nvPr>
        </p:nvSpPr>
        <p:spPr/>
        <p:txBody>
          <a:bodyPr/>
          <a:lstStyle/>
          <a:p>
            <a:r>
              <a:rPr lang="en-US" dirty="0"/>
              <a:t>Enter web address here</a:t>
            </a:r>
          </a:p>
        </p:txBody>
      </p:sp>
    </p:spTree>
    <p:extLst>
      <p:ext uri="{BB962C8B-B14F-4D97-AF65-F5344CB8AC3E}">
        <p14:creationId xmlns:p14="http://schemas.microsoft.com/office/powerpoint/2010/main" val="107249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877888"/>
            <a:ext cx="8007350" cy="10255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4000" b="0" i="0" u="none" strike="noStrike" kern="1200" cap="all" spc="0" normalizeH="0" baseline="0" noProof="0" dirty="0">
                <a:ln>
                  <a:noFill/>
                </a:ln>
                <a:solidFill>
                  <a:schemeClr val="accent2"/>
                </a:solidFill>
                <a:effectLst/>
                <a:uLnTx/>
                <a:uFillTx/>
                <a:latin typeface="Segoe UI" panose="020B0502040204020203" pitchFamily="34" charset="0"/>
                <a:ea typeface="+mj-ea"/>
                <a:cs typeface="Segoe UI" panose="020B0502040204020203" pitchFamily="34" charset="0"/>
              </a:rPr>
              <a:t>Disclaimer</a:t>
            </a:r>
          </a:p>
        </p:txBody>
      </p:sp>
      <p:sp>
        <p:nvSpPr>
          <p:cNvPr id="4" name="TextBox 3">
            <a:extLst>
              <a:ext uri="{FF2B5EF4-FFF2-40B4-BE49-F238E27FC236}">
                <a16:creationId xmlns:a16="http://schemas.microsoft.com/office/drawing/2014/main" id="{138AC4D7-F0F4-4969-BAB2-0E4CCA73E675}"/>
              </a:ext>
            </a:extLst>
          </p:cNvPr>
          <p:cNvSpPr txBox="1"/>
          <p:nvPr/>
        </p:nvSpPr>
        <p:spPr>
          <a:xfrm>
            <a:off x="980821" y="2338659"/>
            <a:ext cx="10641133" cy="1569660"/>
          </a:xfrm>
          <a:prstGeom prst="rect">
            <a:avLst/>
          </a:prstGeom>
          <a:noFill/>
        </p:spPr>
        <p:txBody>
          <a:bodyPr wrap="square">
            <a:spAutoFit/>
          </a:bodyPr>
          <a:lstStyle/>
          <a:p>
            <a:pPr marL="0" indent="0">
              <a:buNone/>
            </a:pPr>
            <a:r>
              <a:rPr lang="en-US" sz="2400" dirty="0"/>
              <a:t>Bidders should </a:t>
            </a:r>
            <a:r>
              <a:rPr lang="en-US" sz="2400" u="sng" dirty="0"/>
              <a:t>only</a:t>
            </a:r>
            <a:r>
              <a:rPr lang="en-US" sz="2400" dirty="0"/>
              <a:t> rely on written postings and amendments issued via WEBS. All other communications will be considered unofficial and non-binding on DES. Should bidders rely on any other communication, they do so at their own risk and expense. </a:t>
            </a:r>
          </a:p>
        </p:txBody>
      </p:sp>
    </p:spTree>
    <p:extLst>
      <p:ext uri="{BB962C8B-B14F-4D97-AF65-F5344CB8AC3E}">
        <p14:creationId xmlns:p14="http://schemas.microsoft.com/office/powerpoint/2010/main" val="244422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1774825" y="1087438"/>
            <a:ext cx="8642350" cy="5159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4000" b="0" i="0" u="none" strike="noStrike" kern="1200" cap="all" spc="0" normalizeH="0" baseline="0" noProof="0" dirty="0">
                <a:ln>
                  <a:noFill/>
                </a:ln>
                <a:solidFill>
                  <a:schemeClr val="accent2"/>
                </a:solidFill>
                <a:effectLst/>
                <a:uLnTx/>
                <a:uFillTx/>
                <a:latin typeface="Segoe UI" panose="020B0502040204020203" pitchFamily="34" charset="0"/>
                <a:ea typeface="+mj-ea"/>
                <a:cs typeface="Segoe UI" panose="020B0502040204020203" pitchFamily="34" charset="0"/>
              </a:rPr>
              <a:t>Agenda</a:t>
            </a:r>
          </a:p>
        </p:txBody>
      </p:sp>
      <p:sp>
        <p:nvSpPr>
          <p:cNvPr id="4" name="TextBox 3">
            <a:extLst>
              <a:ext uri="{FF2B5EF4-FFF2-40B4-BE49-F238E27FC236}">
                <a16:creationId xmlns:a16="http://schemas.microsoft.com/office/drawing/2014/main" id="{F6917AD6-63ED-4585-B9AC-A14877C1FACB}"/>
              </a:ext>
            </a:extLst>
          </p:cNvPr>
          <p:cNvSpPr txBox="1"/>
          <p:nvPr/>
        </p:nvSpPr>
        <p:spPr>
          <a:xfrm>
            <a:off x="1468205" y="2521059"/>
            <a:ext cx="6097162" cy="2185214"/>
          </a:xfrm>
          <a:prstGeom prst="rect">
            <a:avLst/>
          </a:prstGeom>
          <a:noFill/>
        </p:spPr>
        <p:txBody>
          <a:bodyPr wrap="square">
            <a:spAutoFit/>
          </a:bodyPr>
          <a:lstStyle/>
          <a:p>
            <a:pPr marL="285750" indent="-285750">
              <a:spcBef>
                <a:spcPts val="2400"/>
              </a:spcBef>
              <a:buFont typeface="Arial" panose="020B0604020202020204" pitchFamily="34" charset="0"/>
              <a:buChar char="•"/>
            </a:pPr>
            <a:r>
              <a:rPr lang="en-US" sz="2400" dirty="0"/>
              <a:t>Enterprise Services introduction</a:t>
            </a:r>
          </a:p>
          <a:p>
            <a:pPr marL="285750" indent="-285750">
              <a:spcBef>
                <a:spcPts val="2400"/>
              </a:spcBef>
              <a:buFont typeface="Arial" panose="020B0604020202020204" pitchFamily="34" charset="0"/>
              <a:buChar char="•"/>
            </a:pPr>
            <a:r>
              <a:rPr lang="en-US" sz="2400" dirty="0"/>
              <a:t>Vehicle Maintenance and Repair Services Bid Opportunity</a:t>
            </a:r>
          </a:p>
          <a:p>
            <a:pPr marL="285750" indent="-285750">
              <a:spcBef>
                <a:spcPts val="2400"/>
              </a:spcBef>
              <a:buFont typeface="Arial" panose="020B0604020202020204" pitchFamily="34" charset="0"/>
              <a:buChar char="•"/>
            </a:pPr>
            <a:r>
              <a:rPr lang="en-US" sz="2400" dirty="0"/>
              <a:t>Additional resources</a:t>
            </a:r>
          </a:p>
        </p:txBody>
      </p:sp>
    </p:spTree>
    <p:extLst>
      <p:ext uri="{BB962C8B-B14F-4D97-AF65-F5344CB8AC3E}">
        <p14:creationId xmlns:p14="http://schemas.microsoft.com/office/powerpoint/2010/main" val="81186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346075"/>
            <a:ext cx="8007350" cy="6064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Enterprise Services</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E64577C-3095-46C3-83E0-3804768D02AA}"/>
              </a:ext>
            </a:extLst>
          </p:cNvPr>
          <p:cNvSpPr txBox="1"/>
          <p:nvPr/>
        </p:nvSpPr>
        <p:spPr>
          <a:xfrm>
            <a:off x="884735" y="1248011"/>
            <a:ext cx="6097162" cy="2677656"/>
          </a:xfrm>
          <a:prstGeom prst="rect">
            <a:avLst/>
          </a:prstGeom>
          <a:noFill/>
        </p:spPr>
        <p:txBody>
          <a:bodyPr wrap="square">
            <a:spAutoFit/>
          </a:bodyPr>
          <a:lstStyle/>
          <a:p>
            <a:pPr marL="342900" indent="-342900">
              <a:buFont typeface="Arial" panose="020B0604020202020204" pitchFamily="34" charset="0"/>
              <a:buChar char="•"/>
            </a:pPr>
            <a:r>
              <a:rPr lang="en-US" sz="2400" dirty="0"/>
              <a:t>Authority to create statewide contracts for the state</a:t>
            </a:r>
            <a:br>
              <a:rPr lang="en-US" sz="2400" dirty="0"/>
            </a:br>
            <a:endParaRPr lang="en-US" sz="2400" dirty="0"/>
          </a:p>
          <a:p>
            <a:pPr marL="342900" indent="-342900">
              <a:buFont typeface="Arial" panose="020B0604020202020204" pitchFamily="34" charset="0"/>
              <a:buChar char="•"/>
            </a:pPr>
            <a:r>
              <a:rPr lang="en-US" sz="2400" dirty="0"/>
              <a:t>Procurement bridge between purchasers and contractors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State Procurement Priorities</a:t>
            </a:r>
          </a:p>
        </p:txBody>
      </p:sp>
    </p:spTree>
    <p:extLst>
      <p:ext uri="{BB962C8B-B14F-4D97-AF65-F5344CB8AC3E}">
        <p14:creationId xmlns:p14="http://schemas.microsoft.com/office/powerpoint/2010/main" val="10160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292100"/>
            <a:ext cx="8007350" cy="454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Eligible Purchasers</a:t>
            </a:r>
            <a:endParaRPr kumimoji="0" lang="en-US" sz="36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8" name="TextBox 7">
            <a:extLst>
              <a:ext uri="{FF2B5EF4-FFF2-40B4-BE49-F238E27FC236}">
                <a16:creationId xmlns:a16="http://schemas.microsoft.com/office/drawing/2014/main" id="{1574801D-5A61-4E8E-9D32-DA817C073122}"/>
              </a:ext>
            </a:extLst>
          </p:cNvPr>
          <p:cNvSpPr txBox="1"/>
          <p:nvPr/>
        </p:nvSpPr>
        <p:spPr>
          <a:xfrm>
            <a:off x="673693" y="1204885"/>
            <a:ext cx="10348533" cy="4237057"/>
          </a:xfrm>
          <a:prstGeom prst="rect">
            <a:avLst/>
          </a:prstGeom>
          <a:noFill/>
        </p:spPr>
        <p:txBody>
          <a:bodyPr wrap="square">
            <a:spAutoFit/>
          </a:bodyPr>
          <a:lstStyle/>
          <a:p>
            <a:pPr marL="342900" indent="-342900">
              <a:buFont typeface="Arial" panose="020B0604020202020204" pitchFamily="34" charset="0"/>
              <a:buChar char="•"/>
            </a:pPr>
            <a:r>
              <a:rPr lang="en-US" sz="2400" dirty="0"/>
              <a:t>State agencies</a:t>
            </a:r>
          </a:p>
          <a:p>
            <a:pPr marL="800100" lvl="1" indent="-342900">
              <a:buFont typeface="Arial" panose="020B0604020202020204" pitchFamily="34" charset="0"/>
              <a:buChar char="•"/>
            </a:pPr>
            <a:r>
              <a:rPr lang="en-US" sz="2400" dirty="0"/>
              <a:t>Use DES statewide contracts unless the contract cannot justifiably satisfy the agency needs.</a:t>
            </a:r>
          </a:p>
          <a:p>
            <a:pPr marL="342900" indent="-342900">
              <a:spcBef>
                <a:spcPts val="2400"/>
              </a:spcBef>
              <a:buFont typeface="Arial" panose="020B0604020202020204" pitchFamily="34" charset="0"/>
              <a:buChar char="•"/>
            </a:pPr>
            <a:r>
              <a:rPr lang="en-US" sz="2400" dirty="0"/>
              <a:t>Other eligible purchasers</a:t>
            </a:r>
          </a:p>
          <a:p>
            <a:pPr marL="800100" lvl="1" indent="-342900">
              <a:spcBef>
                <a:spcPts val="800"/>
              </a:spcBef>
              <a:buFont typeface="Arial" panose="020B0604020202020204" pitchFamily="34" charset="0"/>
              <a:buChar char="•"/>
            </a:pPr>
            <a:r>
              <a:rPr lang="en-US" sz="2400" dirty="0"/>
              <a:t>Optional use with Contract Usage Agreement</a:t>
            </a:r>
          </a:p>
          <a:p>
            <a:pPr marL="800100" lvl="1" indent="-342900">
              <a:spcBef>
                <a:spcPts val="800"/>
              </a:spcBef>
              <a:buFont typeface="Arial" panose="020B0604020202020204" pitchFamily="34" charset="0"/>
              <a:buChar char="•"/>
            </a:pPr>
            <a:r>
              <a:rPr lang="en-US" sz="2400" dirty="0"/>
              <a:t>Political Subdivisions</a:t>
            </a:r>
          </a:p>
          <a:p>
            <a:pPr marL="800100" lvl="1" indent="-342900">
              <a:spcBef>
                <a:spcPts val="800"/>
              </a:spcBef>
              <a:buFont typeface="Arial" panose="020B0604020202020204" pitchFamily="34" charset="0"/>
              <a:buChar char="•"/>
            </a:pPr>
            <a:r>
              <a:rPr lang="en-US" sz="2400" dirty="0"/>
              <a:t>Tribes in WA</a:t>
            </a:r>
          </a:p>
          <a:p>
            <a:pPr marL="800100" lvl="1" indent="-342900">
              <a:spcBef>
                <a:spcPts val="800"/>
              </a:spcBef>
              <a:buFont typeface="Arial" panose="020B0604020202020204" pitchFamily="34" charset="0"/>
              <a:buChar char="•"/>
            </a:pPr>
            <a:r>
              <a:rPr lang="en-US" sz="2400" dirty="0"/>
              <a:t>Federal Agencies in WA</a:t>
            </a:r>
          </a:p>
          <a:p>
            <a:pPr marL="800100" lvl="1" indent="-342900">
              <a:spcBef>
                <a:spcPts val="800"/>
              </a:spcBef>
              <a:buFont typeface="Arial" panose="020B0604020202020204" pitchFamily="34" charset="0"/>
              <a:buChar char="•"/>
            </a:pPr>
            <a:r>
              <a:rPr lang="en-US" sz="2400" dirty="0"/>
              <a:t>Public Benefit Nonprofits in WA</a:t>
            </a:r>
          </a:p>
        </p:txBody>
      </p:sp>
    </p:spTree>
    <p:extLst>
      <p:ext uri="{BB962C8B-B14F-4D97-AF65-F5344CB8AC3E}">
        <p14:creationId xmlns:p14="http://schemas.microsoft.com/office/powerpoint/2010/main" val="310846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092325" y="384175"/>
            <a:ext cx="8007350" cy="7048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PROCUREMENT SCOPE</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10" name="TextBox 9">
            <a:extLst>
              <a:ext uri="{FF2B5EF4-FFF2-40B4-BE49-F238E27FC236}">
                <a16:creationId xmlns:a16="http://schemas.microsoft.com/office/drawing/2014/main" id="{0BDBB021-021F-4CDF-8F21-0E120678897B}"/>
              </a:ext>
            </a:extLst>
          </p:cNvPr>
          <p:cNvSpPr txBox="1"/>
          <p:nvPr/>
        </p:nvSpPr>
        <p:spPr>
          <a:xfrm>
            <a:off x="2329064" y="1868998"/>
            <a:ext cx="8420451" cy="3801041"/>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Vehicle Maintenance and Repair Services</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The procurement scope includes maintenance, repair, and body repair, for both ICE and Electric Vehicles</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Contracts will be awarded by category – ICE Vehicle Maintenance, ICE Vehicle Repair, Body Repair, and Maintenance and Repair Services for </a:t>
            </a:r>
            <a:r>
              <a:rPr kumimoji="0" lang="en-US" sz="24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Electri</a:t>
            </a:r>
            <a:r>
              <a:rPr lang="en-US" sz="2400" dirty="0">
                <a:solidFill>
                  <a:srgbClr val="000000"/>
                </a:solidFill>
                <a:latin typeface="Segoe UI" panose="020B0502040204020203" pitchFamily="34" charset="0"/>
                <a:cs typeface="Segoe UI" panose="020B0502040204020203" pitchFamily="34" charset="0"/>
              </a:rPr>
              <a:t>c Vehicles.</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en-US" sz="2400" dirty="0">
                <a:solidFill>
                  <a:srgbClr val="000000"/>
                </a:solidFill>
                <a:latin typeface="Segoe UI" panose="020B0502040204020203" pitchFamily="34" charset="0"/>
                <a:cs typeface="Segoe UI" panose="020B0502040204020203" pitchFamily="34" charset="0"/>
              </a:rPr>
              <a:t>Contracts will be awarded by county. All counties are available to be bid on.</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132754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1847850" y="325438"/>
            <a:ext cx="8007350" cy="790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rPr>
              <a:t>PROCUREMENT SCOPE</a:t>
            </a:r>
            <a:endParaRPr kumimoji="0" lang="en-US" sz="4000" b="1" i="0" u="none" strike="noStrike" kern="1200" cap="none" spc="0" normalizeH="0" baseline="0" noProof="0" dirty="0">
              <a:ln>
                <a:noFill/>
              </a:ln>
              <a:solidFill>
                <a:schemeClr val="accent2"/>
              </a:solidFill>
              <a:effectLst/>
              <a:uLnTx/>
              <a:uFillTx/>
              <a:latin typeface="Segoe UI" panose="020B0502040204020203" pitchFamily="34" charset="0"/>
              <a:ea typeface="+mn-ea"/>
              <a:cs typeface="Segoe UI" panose="020B0502040204020203" pitchFamily="34" charset="0"/>
            </a:endParaRPr>
          </a:p>
        </p:txBody>
      </p:sp>
      <p:sp>
        <p:nvSpPr>
          <p:cNvPr id="4" name="TextBox 3">
            <a:extLst>
              <a:ext uri="{FF2B5EF4-FFF2-40B4-BE49-F238E27FC236}">
                <a16:creationId xmlns:a16="http://schemas.microsoft.com/office/drawing/2014/main" id="{EB0F24E9-393E-4AC9-B755-308F2CC98FA6}"/>
              </a:ext>
            </a:extLst>
          </p:cNvPr>
          <p:cNvSpPr txBox="1"/>
          <p:nvPr/>
        </p:nvSpPr>
        <p:spPr>
          <a:xfrm>
            <a:off x="1847850" y="1994187"/>
            <a:ext cx="7881384" cy="3801041"/>
          </a:xfrm>
          <a:prstGeom prst="rect">
            <a:avLst/>
          </a:prstGeom>
          <a:noFill/>
        </p:spPr>
        <p:txBody>
          <a:bodyPr wrap="square">
            <a:spAutoFit/>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Multiple Awards and Reserved Awards</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Each county will have multiple awarded contracts, per category.</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en-US" sz="2400" dirty="0">
                <a:solidFill>
                  <a:srgbClr val="000000"/>
                </a:solidFill>
                <a:latin typeface="Segoe UI" panose="020B0502040204020203" pitchFamily="34" charset="0"/>
                <a:cs typeface="Segoe UI" panose="020B0502040204020203" pitchFamily="34" charset="0"/>
              </a:rPr>
              <a:t>Some awards in each county will be reserved awards for small and/or veteran owned businesses.</a:t>
            </a:r>
          </a:p>
          <a:p>
            <a:pPr marL="342900" marR="0" lvl="0" indent="-342900" algn="l"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If not enough </a:t>
            </a:r>
            <a:r>
              <a:rPr lang="en-US" sz="2400" dirty="0">
                <a:solidFill>
                  <a:srgbClr val="000000"/>
                </a:solidFill>
                <a:latin typeface="Segoe UI" panose="020B0502040204020203" pitchFamily="34" charset="0"/>
                <a:cs typeface="Segoe UI" panose="020B0502040204020203" pitchFamily="34" charset="0"/>
              </a:rPr>
              <a:t>small and/or veteran owned businesses apply, those awards would be converted to non-reserved awards.</a:t>
            </a:r>
            <a:endParaRPr kumimoji="0" lang="en-US"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262688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able&#10;&#10;Description automatically generated">
            <a:extLst>
              <a:ext uri="{FF2B5EF4-FFF2-40B4-BE49-F238E27FC236}">
                <a16:creationId xmlns:a16="http://schemas.microsoft.com/office/drawing/2014/main" id="{E4ECBDB8-4171-7625-8304-8EA39A8BBD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992130" cy="6837959"/>
          </a:xfrm>
          <a:prstGeom prst="rect">
            <a:avLst/>
          </a:prstGeom>
        </p:spPr>
      </p:pic>
      <p:pic>
        <p:nvPicPr>
          <p:cNvPr id="12" name="Picture 11" descr="Table&#10;&#10;Description automatically generated">
            <a:extLst>
              <a:ext uri="{FF2B5EF4-FFF2-40B4-BE49-F238E27FC236}">
                <a16:creationId xmlns:a16="http://schemas.microsoft.com/office/drawing/2014/main" id="{E28EE456-B23D-7894-DD1C-D062CE35BA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2130" y="20041"/>
            <a:ext cx="5589996" cy="5840528"/>
          </a:xfrm>
          <a:prstGeom prst="rect">
            <a:avLst/>
          </a:prstGeom>
        </p:spPr>
      </p:pic>
      <p:pic>
        <p:nvPicPr>
          <p:cNvPr id="14" name="Picture 13">
            <a:extLst>
              <a:ext uri="{FF2B5EF4-FFF2-40B4-BE49-F238E27FC236}">
                <a16:creationId xmlns:a16="http://schemas.microsoft.com/office/drawing/2014/main" id="{1F38E50B-3E6E-3C9E-726C-518FE55302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2130" y="5840826"/>
            <a:ext cx="5547640" cy="371909"/>
          </a:xfrm>
          <a:prstGeom prst="rect">
            <a:avLst/>
          </a:prstGeom>
        </p:spPr>
      </p:pic>
    </p:spTree>
    <p:extLst>
      <p:ext uri="{BB962C8B-B14F-4D97-AF65-F5344CB8AC3E}">
        <p14:creationId xmlns:p14="http://schemas.microsoft.com/office/powerpoint/2010/main" val="1429691431"/>
      </p:ext>
    </p:extLst>
  </p:cSld>
  <p:clrMapOvr>
    <a:masterClrMapping/>
  </p:clrMapOvr>
</p:sld>
</file>

<file path=ppt/theme/theme1.xml><?xml version="1.0" encoding="utf-8"?>
<a:theme xmlns:a="http://schemas.openxmlformats.org/drawingml/2006/main" name="Office Theme">
  <a:themeElements>
    <a:clrScheme name="DES PowerPoint Template">
      <a:dk1>
        <a:srgbClr val="000000"/>
      </a:dk1>
      <a:lt1>
        <a:srgbClr val="FFFFFF"/>
      </a:lt1>
      <a:dk2>
        <a:srgbClr val="000000"/>
      </a:dk2>
      <a:lt2>
        <a:srgbClr val="FFFFFF"/>
      </a:lt2>
      <a:accent1>
        <a:srgbClr val="1B355E"/>
      </a:accent1>
      <a:accent2>
        <a:srgbClr val="1995BA"/>
      </a:accent2>
      <a:accent3>
        <a:srgbClr val="E5E4E4"/>
      </a:accent3>
      <a:accent4>
        <a:srgbClr val="FBD05E"/>
      </a:accent4>
      <a:accent5>
        <a:srgbClr val="E96057"/>
      </a:accent5>
      <a:accent6>
        <a:srgbClr val="000000"/>
      </a:accent6>
      <a:hlink>
        <a:srgbClr val="000000"/>
      </a:hlink>
      <a:folHlink>
        <a:srgbClr val="000000"/>
      </a:folHlink>
    </a:clrScheme>
    <a:fontScheme name="DES PowerPoint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6E29059-4A25-4E48-BE94-2F4AF0CD78E4}" vid="{9263229D-94C9-4F84-931E-85FC519AF5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7F2E81B9547F44A8610279FA37C4DA" ma:contentTypeVersion="26" ma:contentTypeDescription="Create a new document." ma:contentTypeScope="" ma:versionID="51ee790c4069ecc30eb8c6c500391ee3">
  <xsd:schema xmlns:xsd="http://www.w3.org/2001/XMLSchema" xmlns:xs="http://www.w3.org/2001/XMLSchema" xmlns:p="http://schemas.microsoft.com/office/2006/metadata/properties" xmlns:ns1="http://schemas.microsoft.com/sharepoint/v3" xmlns:ns2="b6afe888-f51a-4c3d-82c6-e39c96fc34be" xmlns:ns3="fdb9e8f5-e773-48b6-ac01-e4d5d934d6b8" targetNamespace="http://schemas.microsoft.com/office/2006/metadata/properties" ma:root="true" ma:fieldsID="3eb3287d37699c3a0a44b5ec79b73ba6" ns1:_="" ns2:_="" ns3:_="">
    <xsd:import namespace="http://schemas.microsoft.com/sharepoint/v3"/>
    <xsd:import namespace="b6afe888-f51a-4c3d-82c6-e39c96fc34be"/>
    <xsd:import namespace="fdb9e8f5-e773-48b6-ac01-e4d5d934d6b8"/>
    <xsd:element name="properties">
      <xsd:complexType>
        <xsd:sequence>
          <xsd:element name="documentManagement">
            <xsd:complexType>
              <xsd:all>
                <xsd:element ref="ns1:PublishingStartDate" minOccurs="0"/>
                <xsd:element ref="ns1:PublishingExpirationDate" minOccurs="0"/>
                <xsd:element ref="ns2:Category"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1:_ip_UnifiedCompliancePolicyProperties" minOccurs="0"/>
                <xsd:element ref="ns1:_ip_UnifiedCompliancePolicyUIAction" minOccurs="0"/>
                <xsd:element ref="ns2:MediaServiceDateTaken"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afe888-f51a-4c3d-82c6-e39c96fc34be" elementFormDefault="qualified">
    <xsd:import namespace="http://schemas.microsoft.com/office/2006/documentManagement/types"/>
    <xsd:import namespace="http://schemas.microsoft.com/office/infopath/2007/PartnerControls"/>
    <xsd:element name="Category" ma:index="6" nillable="true" ma:displayName="Category" ma:format="Dropdown" ma:internalName="Category" ma:readOnly="false">
      <xsd:simpleType>
        <xsd:restriction base="dms:Choice">
          <xsd:enumeration value="Event Fliers"/>
          <xsd:enumeration value="Fact Sheets"/>
          <xsd:enumeration value="Form"/>
          <xsd:enumeration value="Policy"/>
          <xsd:enumeration value="Presentations"/>
          <xsd:enumeration value="Procedure"/>
          <xsd:enumeration value="Publication"/>
          <xsd:enumeration value="Template"/>
          <xsd:enumeration value="Get Help"/>
          <xsd:enumeration value="Other"/>
          <xsd:enumeration value="News"/>
          <xsd:enumeration value="Newsletters"/>
          <xsd:enumeration value="Tenant Bulletins"/>
          <xsd:enumeration value="CFD"/>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b9e8f5-e773-48b6-ac01-e4d5d934d6b8"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b6afe888-f51a-4c3d-82c6-e39c96fc34be">Template</Category>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0EC64BE-5BAE-4FEE-8305-5CB64D936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afe888-f51a-4c3d-82c6-e39c96fc34be"/>
    <ds:schemaRef ds:uri="fdb9e8f5-e773-48b6-ac01-e4d5d934d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FAFAB8-5E7A-468B-8887-CBD86E47AB52}">
  <ds:schemaRefs>
    <ds:schemaRef ds:uri="http://schemas.microsoft.com/sharepoint/v3/contenttype/forms"/>
  </ds:schemaRefs>
</ds:datastoreItem>
</file>

<file path=customXml/itemProps3.xml><?xml version="1.0" encoding="utf-8"?>
<ds:datastoreItem xmlns:ds="http://schemas.openxmlformats.org/officeDocument/2006/customXml" ds:itemID="{B2B2721B-0377-42EB-8EE1-B3F4F5BBF79D}">
  <ds:schemaRefs>
    <ds:schemaRef ds:uri="http://schemas.microsoft.com/sharepoint/v3"/>
    <ds:schemaRef ds:uri="http://schemas.microsoft.com/office/2006/metadata/properties"/>
    <ds:schemaRef ds:uri="http://schemas.microsoft.com/office/2006/documentManagement/types"/>
    <ds:schemaRef ds:uri="http://purl.org/dc/dcmitype/"/>
    <ds:schemaRef ds:uri="b6afe888-f51a-4c3d-82c6-e39c96fc34be"/>
    <ds:schemaRef ds:uri="http://purl.org/dc/terms/"/>
    <ds:schemaRef ds:uri="http://www.w3.org/XML/1998/namespace"/>
    <ds:schemaRef ds:uri="http://purl.org/dc/elements/1.1/"/>
    <ds:schemaRef ds:uri="http://schemas.openxmlformats.org/package/2006/metadata/core-properties"/>
    <ds:schemaRef ds:uri="http://schemas.microsoft.com/office/infopath/2007/PartnerControls"/>
    <ds:schemaRef ds:uri="fdb9e8f5-e773-48b6-ac01-e4d5d934d6b8"/>
  </ds:schemaRefs>
</ds:datastoreItem>
</file>

<file path=docProps/app.xml><?xml version="1.0" encoding="utf-8"?>
<Properties xmlns="http://schemas.openxmlformats.org/officeDocument/2006/extended-properties" xmlns:vt="http://schemas.openxmlformats.org/officeDocument/2006/docPropsVTypes">
  <Template>PPTtemplate (8)</Template>
  <TotalTime>10047</TotalTime>
  <Words>1150</Words>
  <Application>Microsoft Office PowerPoint</Application>
  <PresentationFormat>Widescreen</PresentationFormat>
  <Paragraphs>160</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Segoe UI</vt:lpstr>
      <vt:lpstr>Ubuntu</vt:lpstr>
      <vt:lpstr>Wingdings</vt:lpstr>
      <vt:lpstr>Office Theme</vt:lpstr>
      <vt:lpstr>Pre-bid Conference  15722 – Vehicle Maintenance and Repair Services</vt:lpstr>
      <vt:lpstr>Pre-Bid Administration</vt:lpstr>
      <vt:lpstr>Disclaimer</vt:lpstr>
      <vt:lpstr>Agenda</vt:lpstr>
      <vt:lpstr>Enterprise Services</vt:lpstr>
      <vt:lpstr>Eligible Purchasers</vt:lpstr>
      <vt:lpstr>PROCUREMENT SCOPE</vt:lpstr>
      <vt:lpstr>PROCUREMENT SCOPE</vt:lpstr>
      <vt:lpstr>PowerPoint Presentation</vt:lpstr>
      <vt:lpstr>PowerPoint Presentation</vt:lpstr>
      <vt:lpstr>EXHIBITS A-1 and A-2</vt:lpstr>
      <vt:lpstr>EXHIBITS B-1 and B-2</vt:lpstr>
      <vt:lpstr>EXHIBIT C – PRICE</vt:lpstr>
      <vt:lpstr>EXHIBIT C – PRICE</vt:lpstr>
      <vt:lpstr>EXHIBIT D –Contract</vt:lpstr>
      <vt:lpstr>STATE PROCUREMENT PRIORITIES</vt:lpstr>
      <vt:lpstr>CONTRACT</vt:lpstr>
      <vt:lpstr>Insurance Requirements</vt:lpstr>
      <vt:lpstr>HOW TO SUBMIT A BID</vt:lpstr>
      <vt:lpstr>QUESTION AND ANSWER PERIOD</vt:lpstr>
      <vt:lpstr>Timeline and next steps</vt:lpstr>
      <vt:lpstr>COMPLAINTS/DEBRIEFS/PROTESTS</vt:lpstr>
      <vt:lpstr>ADDITIONAL RESOURCES</vt:lpstr>
      <vt:lpstr>thank you</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Potter, Bart B. (DES)</dc:creator>
  <cp:keywords/>
  <dc:description/>
  <cp:lastModifiedBy>La Brayere, Alec (DES)</cp:lastModifiedBy>
  <cp:revision>42</cp:revision>
  <dcterms:created xsi:type="dcterms:W3CDTF">2021-07-27T15:36:00Z</dcterms:created>
  <dcterms:modified xsi:type="dcterms:W3CDTF">2023-10-04T21:04:58Z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800</vt:r8>
  </property>
  <property fmtid="{D5CDD505-2E9C-101B-9397-08002B2CF9AE}" pid="3" name="Category">
    <vt:lpwstr>Template</vt:lpwstr>
  </property>
  <property fmtid="{D5CDD505-2E9C-101B-9397-08002B2CF9AE}" pid="4" name="xd_Signature">
    <vt:bool>false</vt:bool>
  </property>
  <property fmtid="{D5CDD505-2E9C-101B-9397-08002B2CF9AE}" pid="5" name="xd_ProgID">
    <vt:lpwstr/>
  </property>
  <property fmtid="{D5CDD505-2E9C-101B-9397-08002B2CF9AE}" pid="6" name="ContentTypeId">
    <vt:lpwstr>0x010100017F2E81B9547F44A8610279FA37C4DA</vt:lpwstr>
  </property>
  <property fmtid="{D5CDD505-2E9C-101B-9397-08002B2CF9AE}" pid="7" name="TemplateUrl">
    <vt:lpwstr/>
  </property>
  <property fmtid="{D5CDD505-2E9C-101B-9397-08002B2CF9AE}" pid="8" name="wic_System_Copyright">
    <vt:lpwstr/>
  </property>
  <property fmtid="{D5CDD505-2E9C-101B-9397-08002B2CF9AE}" pid="9" name="vti_imgdate">
    <vt:lpwstr/>
  </property>
</Properties>
</file>